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Open Sans" panose="020B0604020202020204" charset="0"/>
      <p:regular r:id="rId38"/>
      <p:bold r:id="rId39"/>
      <p:italic r:id="rId40"/>
      <p:boldItalic r:id="rId41"/>
    </p:embeddedFont>
    <p:embeddedFont>
      <p:font typeface="PT Sans Narrow"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3f683c3ed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3f683c3ed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40342ca2b_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40342ca2b_8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40342ca2b_8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840342ca2b_8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collected data  on standard template and take the help of hand from january and our classmates  to fill the template and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3f683c3ed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3f683c3ed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data collection we have followed “the quick …………………………. Dog” which has 26 latters(so we can take name of student, name of student’s parent and there address. And we have also taken 1 to 9 numbers for there mobile number and adress, and we have also added special character so we can take the student’s email id and blood group. We have collected data 2 times from january batch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40342ca2b_8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840342ca2b_8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collected data  on standard template and take the help of hand from january and our classmates  to fill the template and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3f683c3ed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3f683c3e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was read in grayscale mode and then a series of noise removal tasks were performed. First was binarization , to localize the text against the background. The binarized image was thresholded adaptively using a Gaussian weighted sum of the neighbourhood values. Next we dilate the image to make the characters more prominent.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40342ca2b_8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40342ca2b_8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collected data  on standard template and take the help of hand from january and our classmates  to fill the template and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3f683c3ed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3f683c3ed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40342ca2b_8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40342ca2b_8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collected data  on standard template and take the help of hand from january and our classmates  to fill the template and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40342ca2b_5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40342ca2b_5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40342ca2b_8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40342ca2b_8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collected data  on standard template and take the help of hand from january and our classmates  to fill the template and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3f683c3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3f683c3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all witnessed the growth of technology in the past few decades and how its effect has penetrated even the oldest of professions :Banking. We have online payments, fund transfer, even opening new accounts have never been easier. But with all that good comes the bad , that being cybercrimes.. Due to which banks still prefer hand filled forms for a lot of applications. But not just banks, there are various organizations that have paperwork that’s needed to be entered manually in the system. That takes time and moreover incurs costs which include hiring employees for the job.</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40342ca2b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40342ca2b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building the model we needed to create a prototype. We used tkinter for creating the gui and converted our python scripts into a windows executable file for desktop using pyinstaller.We need to save the .exe file in the desired folder and run it, which will automatically open the user interface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4e301f529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4e301f529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extracting characters we trained the model and used this trained model for predicting.after ww give input to the app it will update the information in the image to  the excel.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40342ca2b_8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40342ca2b_8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collected data  on standard template and take the help of hand from january and our classmates  to fill the template and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3f683c3e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3f683c3e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we deploy the file in future?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4e301f52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74e301f52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use cloud deployment services and create web url using frameworks like flask.Here we can update the files in excel and then ask the user to download it.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3f683c3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3f683c3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40342ca2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40342ca2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AutoNum type="arabicPeriod"/>
            </a:pPr>
            <a:r>
              <a:rPr lang="en" sz="1400">
                <a:latin typeface="Open Sans"/>
                <a:ea typeface="Open Sans"/>
                <a:cs typeface="Open Sans"/>
                <a:sym typeface="Open Sans"/>
              </a:rPr>
              <a:t>Detecting contours - Canny Edge (Faced Issue of differentiating inner and outer rectangles.</a:t>
            </a:r>
            <a:endParaRPr sz="140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sz="1400">
                <a:latin typeface="Open Sans"/>
                <a:ea typeface="Open Sans"/>
                <a:cs typeface="Open Sans"/>
                <a:sym typeface="Open Sans"/>
              </a:rPr>
              <a:t>CV2 - getcontours and bounding rect ( tree structure,simple structure option) but faced no proper result due to letters like D,B also contributing in contours. Also there was some boxes whose outer outline not visible from some places.</a:t>
            </a:r>
            <a:endParaRPr sz="140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sz="1400">
                <a:latin typeface="Open Sans"/>
                <a:ea typeface="Open Sans"/>
                <a:cs typeface="Open Sans"/>
                <a:sym typeface="Open Sans"/>
              </a:rPr>
              <a:t>Noise removal techniques gaussian  blur , dilation also not able to detect 100% boxes.</a:t>
            </a:r>
            <a:endParaRPr sz="140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sz="1400">
                <a:latin typeface="Open Sans"/>
                <a:ea typeface="Open Sans"/>
                <a:cs typeface="Open Sans"/>
                <a:sym typeface="Open Sans"/>
              </a:rPr>
              <a:t>Used concatenate of different noise removal outputs and tuned it using different combination of hyperparameters, so unique set can give all required contours.</a:t>
            </a:r>
            <a:endParaRPr sz="1400">
              <a:latin typeface="Open Sans"/>
              <a:ea typeface="Open Sans"/>
              <a:cs typeface="Open Sans"/>
              <a:sym typeface="Open Sans"/>
            </a:endParaRPr>
          </a:p>
          <a:p>
            <a:pPr marL="457200" lvl="0" indent="0" algn="l" rtl="0">
              <a:spcBef>
                <a:spcPts val="0"/>
              </a:spcBef>
              <a:spcAft>
                <a:spcPts val="0"/>
              </a:spcAft>
              <a:buNone/>
            </a:pPr>
            <a:endParaRPr sz="1400">
              <a:latin typeface="Open Sans"/>
              <a:ea typeface="Open Sans"/>
              <a:cs typeface="Open Sans"/>
              <a:sym typeface="Open Sans"/>
            </a:endParaRPr>
          </a:p>
          <a:p>
            <a:pPr marL="457200" lvl="0" indent="0" algn="l" rtl="0">
              <a:spcBef>
                <a:spcPts val="0"/>
              </a:spcBef>
              <a:spcAft>
                <a:spcPts val="0"/>
              </a:spcAft>
              <a:buNone/>
            </a:pPr>
            <a:r>
              <a:rPr lang="en" sz="1400">
                <a:latin typeface="Open Sans"/>
                <a:ea typeface="Open Sans"/>
                <a:cs typeface="Open Sans"/>
                <a:sym typeface="Open Sans"/>
              </a:rPr>
              <a:t>This was one of most challenging and breakthrough for our journey.</a:t>
            </a:r>
            <a:endParaRPr sz="1400">
              <a:latin typeface="Open Sans"/>
              <a:ea typeface="Open Sans"/>
              <a:cs typeface="Open Sans"/>
              <a:sym typeface="Open Sans"/>
            </a:endParaRPr>
          </a:p>
          <a:p>
            <a:pPr marL="457200" lvl="0" indent="0" algn="l" rtl="0">
              <a:spcBef>
                <a:spcPts val="0"/>
              </a:spcBef>
              <a:spcAft>
                <a:spcPts val="0"/>
              </a:spcAft>
              <a:buNone/>
            </a:pPr>
            <a:endParaRPr sz="140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sz="1400">
                <a:latin typeface="Open Sans"/>
                <a:ea typeface="Open Sans"/>
                <a:cs typeface="Open Sans"/>
                <a:sym typeface="Open Sans"/>
              </a:rPr>
              <a:t>After data collection, in training unable to get validation accuracy. After analysing realised while training model data had outer boundary but for validation outer boundary was missing. So, later rectified and used crop and threshold. (image example)</a:t>
            </a:r>
            <a:endParaRPr sz="140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sz="1400">
                <a:latin typeface="Open Sans"/>
                <a:ea typeface="Open Sans"/>
                <a:cs typeface="Open Sans"/>
                <a:sym typeface="Open Sans"/>
              </a:rPr>
              <a:t>Started with model validation accuracy of 34% on 51 classes and was able to get 89% accuracy in final model.</a:t>
            </a:r>
            <a:endParaRPr sz="140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sz="1400">
                <a:latin typeface="Open Sans"/>
                <a:ea typeface="Open Sans"/>
                <a:cs typeface="Open Sans"/>
                <a:sym typeface="Open Sans"/>
              </a:rPr>
              <a:t>Even with 89% accuracy, the output  not as expected while saving in excel sheet. </a:t>
            </a:r>
            <a:endParaRPr sz="140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sz="1400">
                <a:latin typeface="Open Sans"/>
                <a:ea typeface="Open Sans"/>
                <a:cs typeface="Open Sans"/>
                <a:sym typeface="Open Sans"/>
              </a:rPr>
              <a:t>So,To further improve the prediction used custom rule as per form format.</a:t>
            </a:r>
            <a:endParaRPr sz="140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sz="1400">
                <a:latin typeface="Open Sans"/>
                <a:ea typeface="Open Sans"/>
                <a:cs typeface="Open Sans"/>
                <a:sym typeface="Open Sans"/>
              </a:rPr>
              <a:t>To let layman person also able to use our product made a exe file for GUI.</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40342ca2b_8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40342ca2b_8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840342ca2b_8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840342ca2b_8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Custom rules for further improvement of output.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840342ca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840342ca2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Ankit, write speaker notes for the sections u worked on coz ull be speaking about them tomorrow</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3f683c3ed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3f683c3ed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took an initiative to solve this annoyance by automating the form updates. A way to input the form, and generate an excel sheet that carries all the information.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83f683c3e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83f683c3e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40342ca2b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40342ca2b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40342ca2b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40342ca2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Open Sans"/>
                <a:ea typeface="Open Sans"/>
                <a:cs typeface="Open Sans"/>
                <a:sym typeface="Open Sans"/>
              </a:rPr>
              <a:t>Thanks to Praxis for giving us this opportunity to apply what we learn and improve ourselves</a:t>
            </a:r>
            <a:endParaRPr sz="1800" b="1">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840342ca2b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840342ca2b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40342ca2b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840342ca2b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40342ca2b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40342ca2b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3f683c3e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3f683c3e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hand filled form needs to be scanned and converted into an image. That image is stored in a PC. The user just needs to open up the application and select the scanned image. The application will then process the image give out an excel sheet containing the information that was filled in the form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40342ca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40342ca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40342ca2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40342ca2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data collection(we can expect question)</a:t>
            </a:r>
            <a:endParaRPr/>
          </a:p>
          <a:p>
            <a:pPr marL="0" lvl="0" indent="0" algn="l" rtl="0">
              <a:spcBef>
                <a:spcPts val="0"/>
              </a:spcBef>
              <a:spcAft>
                <a:spcPts val="0"/>
              </a:spcAft>
              <a:buNone/>
            </a:pPr>
            <a:r>
              <a:rPr lang="en"/>
              <a:t> 2. Box detection(we can expect a question here how you detect a box ) in the your form box is given if the box is not given then how u detect the letters?</a:t>
            </a:r>
            <a:endParaRPr/>
          </a:p>
          <a:p>
            <a:pPr marL="0" lvl="0" indent="0" algn="l" rtl="0">
              <a:spcBef>
                <a:spcPts val="0"/>
              </a:spcBef>
              <a:spcAft>
                <a:spcPts val="0"/>
              </a:spcAft>
              <a:buNone/>
            </a:pPr>
            <a:r>
              <a:rPr lang="en"/>
              <a:t>3.questions in our model selection(which model is working fine and why?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Add boxes pics … means boxes detected from images</a:t>
            </a:r>
            <a:endParaRPr/>
          </a:p>
          <a:p>
            <a:pPr marL="0" lvl="0" indent="0" algn="l" rtl="0">
              <a:spcBef>
                <a:spcPts val="0"/>
              </a:spcBef>
              <a:spcAft>
                <a:spcPts val="0"/>
              </a:spcAft>
              <a:buNone/>
            </a:pPr>
            <a:r>
              <a:rPr lang="en"/>
              <a:t>We haven’t use it any where.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3f683c3ed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3f683c3ed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created a standard form template and took the help of both the student batches to collect data. The form contained 2 hand picked phrases that contained all 26  alphabets of the English language. Also digits from 0 to 9 and 16 special characters including white space, braces , and punctuation marks, etc.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3f683c3ed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3f683c3e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683c3ed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683c3e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our trained model to predict characters in Praxis student registration forms . Each form gets processed and converted into a single row of information about the student.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8BA8-3377-4325-A786-29FA4DE590D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14D402EA-CA28-43C5-B4B0-7F0A016658C6}"/>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6612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 Target="slide12.xml"/><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slide" Target="slide14.xml"/><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32.jp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0.jpg"/><Relationship Id="rId3" Type="http://schemas.openxmlformats.org/officeDocument/2006/relationships/slide" Target="slide12.xml"/><Relationship Id="rId7" Type="http://schemas.openxmlformats.org/officeDocument/2006/relationships/image" Target="../media/image36.jpg"/><Relationship Id="rId12" Type="http://schemas.openxmlformats.org/officeDocument/2006/relationships/slide" Target="slide16.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jpg"/><Relationship Id="rId11" Type="http://schemas.openxmlformats.org/officeDocument/2006/relationships/image" Target="../media/image8.png"/><Relationship Id="rId5" Type="http://schemas.openxmlformats.org/officeDocument/2006/relationships/slide" Target="slide14.xml"/><Relationship Id="rId15" Type="http://schemas.openxmlformats.org/officeDocument/2006/relationships/image" Target="../media/image1.jpeg"/><Relationship Id="rId10" Type="http://schemas.openxmlformats.org/officeDocument/2006/relationships/image" Target="../media/image39.jpg"/><Relationship Id="rId4" Type="http://schemas.openxmlformats.org/officeDocument/2006/relationships/image" Target="../media/image29.jpg"/><Relationship Id="rId9" Type="http://schemas.openxmlformats.org/officeDocument/2006/relationships/image" Target="../media/image38.jpg"/><Relationship Id="rId14" Type="http://schemas.openxmlformats.org/officeDocument/2006/relationships/image" Target="../media/image41.jpg"/></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17.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8.png"/><Relationship Id="rId3" Type="http://schemas.openxmlformats.org/officeDocument/2006/relationships/slide" Target="slide12.xml"/><Relationship Id="rId7" Type="http://schemas.openxmlformats.org/officeDocument/2006/relationships/image" Target="../media/image36.jpg"/><Relationship Id="rId12" Type="http://schemas.openxmlformats.org/officeDocument/2006/relationships/image" Target="../media/image46.png"/><Relationship Id="rId17" Type="http://schemas.openxmlformats.org/officeDocument/2006/relationships/image" Target="../media/image1.jpeg"/><Relationship Id="rId2" Type="http://schemas.openxmlformats.org/officeDocument/2006/relationships/notesSlide" Target="../notesSlides/notesSlide17.xml"/><Relationship Id="rId16" Type="http://schemas.openxmlformats.org/officeDocument/2006/relationships/image" Target="../media/image41.jpg"/><Relationship Id="rId1" Type="http://schemas.openxmlformats.org/officeDocument/2006/relationships/slideLayout" Target="../slideLayouts/slideLayout3.xml"/><Relationship Id="rId6" Type="http://schemas.openxmlformats.org/officeDocument/2006/relationships/image" Target="../media/image31.jpg"/><Relationship Id="rId11" Type="http://schemas.openxmlformats.org/officeDocument/2006/relationships/slide" Target="slide18.xml"/><Relationship Id="rId5" Type="http://schemas.openxmlformats.org/officeDocument/2006/relationships/slide" Target="slide14.xml"/><Relationship Id="rId15" Type="http://schemas.openxmlformats.org/officeDocument/2006/relationships/image" Target="../media/image40.jpg"/><Relationship Id="rId10" Type="http://schemas.openxmlformats.org/officeDocument/2006/relationships/image" Target="../media/image39.jpg"/><Relationship Id="rId4" Type="http://schemas.openxmlformats.org/officeDocument/2006/relationships/image" Target="../media/image29.jpg"/><Relationship Id="rId9" Type="http://schemas.openxmlformats.org/officeDocument/2006/relationships/image" Target="../media/image38.jpg"/><Relationship Id="rId14" Type="http://schemas.openxmlformats.org/officeDocument/2006/relationships/slide" Target="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13.png"/><Relationship Id="rId18" Type="http://schemas.openxmlformats.org/officeDocument/2006/relationships/image" Target="../media/image40.jpg"/><Relationship Id="rId3" Type="http://schemas.openxmlformats.org/officeDocument/2006/relationships/slide" Target="slide12.xml"/><Relationship Id="rId7" Type="http://schemas.openxmlformats.org/officeDocument/2006/relationships/image" Target="../media/image36.jpg"/><Relationship Id="rId12" Type="http://schemas.openxmlformats.org/officeDocument/2006/relationships/image" Target="../media/image46.png"/><Relationship Id="rId17" Type="http://schemas.openxmlformats.org/officeDocument/2006/relationships/slide" Target="slide16.xml"/><Relationship Id="rId2" Type="http://schemas.openxmlformats.org/officeDocument/2006/relationships/notesSlide" Target="../notesSlides/notesSlide19.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31.jpg"/><Relationship Id="rId11" Type="http://schemas.openxmlformats.org/officeDocument/2006/relationships/slide" Target="slide18.xml"/><Relationship Id="rId5" Type="http://schemas.openxmlformats.org/officeDocument/2006/relationships/slide" Target="slide14.xml"/><Relationship Id="rId15" Type="http://schemas.openxmlformats.org/officeDocument/2006/relationships/image" Target="../media/image49.jpg"/><Relationship Id="rId10" Type="http://schemas.openxmlformats.org/officeDocument/2006/relationships/image" Target="../media/image39.jpg"/><Relationship Id="rId19" Type="http://schemas.openxmlformats.org/officeDocument/2006/relationships/image" Target="../media/image41.jpg"/><Relationship Id="rId4" Type="http://schemas.openxmlformats.org/officeDocument/2006/relationships/image" Target="../media/image29.jpg"/><Relationship Id="rId9" Type="http://schemas.openxmlformats.org/officeDocument/2006/relationships/image" Target="../media/image38.jpg"/><Relationship Id="rId14"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51.jp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13.png"/><Relationship Id="rId18" Type="http://schemas.openxmlformats.org/officeDocument/2006/relationships/image" Target="../media/image40.jpg"/><Relationship Id="rId3" Type="http://schemas.openxmlformats.org/officeDocument/2006/relationships/slide" Target="slide12.xml"/><Relationship Id="rId7" Type="http://schemas.openxmlformats.org/officeDocument/2006/relationships/image" Target="../media/image36.jpg"/><Relationship Id="rId12" Type="http://schemas.openxmlformats.org/officeDocument/2006/relationships/image" Target="../media/image46.png"/><Relationship Id="rId17" Type="http://schemas.openxmlformats.org/officeDocument/2006/relationships/slide" Target="slide16.xml"/><Relationship Id="rId2" Type="http://schemas.openxmlformats.org/officeDocument/2006/relationships/notesSlide" Target="../notesSlides/notesSlide22.xml"/><Relationship Id="rId16" Type="http://schemas.openxmlformats.org/officeDocument/2006/relationships/image" Target="../media/image8.png"/><Relationship Id="rId20"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31.jpg"/><Relationship Id="rId11" Type="http://schemas.openxmlformats.org/officeDocument/2006/relationships/slide" Target="slide18.xml"/><Relationship Id="rId5" Type="http://schemas.openxmlformats.org/officeDocument/2006/relationships/slide" Target="slide14.xml"/><Relationship Id="rId15" Type="http://schemas.openxmlformats.org/officeDocument/2006/relationships/image" Target="../media/image49.jpg"/><Relationship Id="rId10" Type="http://schemas.openxmlformats.org/officeDocument/2006/relationships/image" Target="../media/image39.jpg"/><Relationship Id="rId19" Type="http://schemas.openxmlformats.org/officeDocument/2006/relationships/image" Target="../media/image41.jpg"/><Relationship Id="rId4" Type="http://schemas.openxmlformats.org/officeDocument/2006/relationships/image" Target="../media/image29.jpg"/><Relationship Id="rId9" Type="http://schemas.openxmlformats.org/officeDocument/2006/relationships/image" Target="../media/image38.jpg"/><Relationship Id="rId14" Type="http://schemas.openxmlformats.org/officeDocument/2006/relationships/slide" Target="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55.jp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g"/></Relationships>
</file>

<file path=ppt/slides/_rels/slide2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64.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1.jpe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8" Type="http://schemas.openxmlformats.org/officeDocument/2006/relationships/image" Target="../media/image74.jpg"/><Relationship Id="rId13" Type="http://schemas.openxmlformats.org/officeDocument/2006/relationships/image" Target="../media/image79.jpg"/><Relationship Id="rId3" Type="http://schemas.openxmlformats.org/officeDocument/2006/relationships/image" Target="../media/image69.jpg"/><Relationship Id="rId7" Type="http://schemas.openxmlformats.org/officeDocument/2006/relationships/image" Target="../media/image73.jpg"/><Relationship Id="rId12" Type="http://schemas.openxmlformats.org/officeDocument/2006/relationships/image" Target="../media/image78.jp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72.jpg"/><Relationship Id="rId11" Type="http://schemas.openxmlformats.org/officeDocument/2006/relationships/image" Target="../media/image77.jpg"/><Relationship Id="rId5" Type="http://schemas.openxmlformats.org/officeDocument/2006/relationships/image" Target="../media/image71.jpg"/><Relationship Id="rId10" Type="http://schemas.openxmlformats.org/officeDocument/2006/relationships/image" Target="../media/image76.jpg"/><Relationship Id="rId4" Type="http://schemas.openxmlformats.org/officeDocument/2006/relationships/image" Target="../media/image70.jpg"/><Relationship Id="rId9" Type="http://schemas.openxmlformats.org/officeDocument/2006/relationships/image" Target="../media/image75.jpg"/><Relationship Id="rId14" Type="http://schemas.openxmlformats.org/officeDocument/2006/relationships/image" Target="../media/image1.jpeg"/></Relationships>
</file>

<file path=ppt/slides/_rels/slide35.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80.jpg"/><Relationship Id="rId7" Type="http://schemas.openxmlformats.org/officeDocument/2006/relationships/image" Target="../media/image83.jpg"/><Relationship Id="rId12"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72.jpg"/><Relationship Id="rId11" Type="http://schemas.openxmlformats.org/officeDocument/2006/relationships/image" Target="../media/image87.jpg"/><Relationship Id="rId5" Type="http://schemas.openxmlformats.org/officeDocument/2006/relationships/image" Target="../media/image82.jpg"/><Relationship Id="rId10" Type="http://schemas.openxmlformats.org/officeDocument/2006/relationships/image" Target="../media/image86.jpg"/><Relationship Id="rId4" Type="http://schemas.openxmlformats.org/officeDocument/2006/relationships/image" Target="../media/image81.jpg"/><Relationship Id="rId9" Type="http://schemas.openxmlformats.org/officeDocument/2006/relationships/image" Target="../media/image85.jp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jp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11.jpg"/><Relationship Id="rId9"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22.gif"/><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jpeg"/><Relationship Id="rId5" Type="http://schemas.openxmlformats.org/officeDocument/2006/relationships/image" Target="../media/image28.jp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2"/>
                </a:solidFill>
              </a:rPr>
              <a:t>ONE</a:t>
            </a:r>
            <a:r>
              <a:rPr lang="en"/>
              <a:t> TAP </a:t>
            </a:r>
            <a:r>
              <a:rPr lang="en">
                <a:solidFill>
                  <a:schemeClr val="accent2"/>
                </a:solidFill>
              </a:rPr>
              <a:t>UPDATER</a:t>
            </a:r>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Say No to Manual Entry!</a:t>
            </a:r>
            <a:endParaRPr sz="3000"/>
          </a:p>
        </p:txBody>
      </p:sp>
      <p:sp>
        <p:nvSpPr>
          <p:cNvPr id="68" name="Google Shape;68;p13"/>
          <p:cNvSpPr txBox="1"/>
          <p:nvPr/>
        </p:nvSpPr>
        <p:spPr>
          <a:xfrm>
            <a:off x="162950" y="4319525"/>
            <a:ext cx="22836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highlight>
                  <a:schemeClr val="accent2"/>
                </a:highlight>
                <a:latin typeface="Open Sans"/>
                <a:ea typeface="Open Sans"/>
                <a:cs typeface="Open Sans"/>
                <a:sym typeface="Open Sans"/>
              </a:rPr>
              <a:t>Manish Kumar</a:t>
            </a:r>
            <a:endParaRPr>
              <a:highlight>
                <a:schemeClr val="accent2"/>
              </a:highlight>
              <a:latin typeface="Open Sans"/>
              <a:ea typeface="Open Sans"/>
              <a:cs typeface="Open Sans"/>
              <a:sym typeface="Open Sans"/>
            </a:endParaRPr>
          </a:p>
        </p:txBody>
      </p:sp>
      <p:sp>
        <p:nvSpPr>
          <p:cNvPr id="69" name="Google Shape;69;p13"/>
          <p:cNvSpPr txBox="1"/>
          <p:nvPr/>
        </p:nvSpPr>
        <p:spPr>
          <a:xfrm>
            <a:off x="1720750" y="4670450"/>
            <a:ext cx="26808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highlight>
                  <a:schemeClr val="accent1"/>
                </a:highlight>
                <a:latin typeface="Open Sans"/>
                <a:ea typeface="Open Sans"/>
                <a:cs typeface="Open Sans"/>
                <a:sym typeface="Open Sans"/>
              </a:rPr>
              <a:t>Kedarkumar Golla</a:t>
            </a:r>
            <a:endParaRPr sz="1800" b="1">
              <a:solidFill>
                <a:schemeClr val="lt1"/>
              </a:solidFill>
              <a:highlight>
                <a:schemeClr val="accent1"/>
              </a:highlight>
              <a:latin typeface="Open Sans"/>
              <a:ea typeface="Open Sans"/>
              <a:cs typeface="Open Sans"/>
              <a:sym typeface="Open Sans"/>
            </a:endParaRPr>
          </a:p>
        </p:txBody>
      </p:sp>
      <p:sp>
        <p:nvSpPr>
          <p:cNvPr id="70" name="Google Shape;70;p13"/>
          <p:cNvSpPr txBox="1"/>
          <p:nvPr/>
        </p:nvSpPr>
        <p:spPr>
          <a:xfrm>
            <a:off x="3766863" y="4319525"/>
            <a:ext cx="17907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highlight>
                  <a:schemeClr val="accent2"/>
                </a:highlight>
                <a:latin typeface="Open Sans"/>
                <a:ea typeface="Open Sans"/>
                <a:cs typeface="Open Sans"/>
                <a:sym typeface="Open Sans"/>
              </a:rPr>
              <a:t>Varishu Pant</a:t>
            </a:r>
            <a:endParaRPr sz="1800" b="1">
              <a:solidFill>
                <a:schemeClr val="lt1"/>
              </a:solidFill>
              <a:highlight>
                <a:schemeClr val="accent2"/>
              </a:highlight>
              <a:latin typeface="Open Sans"/>
              <a:ea typeface="Open Sans"/>
              <a:cs typeface="Open Sans"/>
              <a:sym typeface="Open Sans"/>
            </a:endParaRPr>
          </a:p>
        </p:txBody>
      </p:sp>
      <p:sp>
        <p:nvSpPr>
          <p:cNvPr id="71" name="Google Shape;71;p13"/>
          <p:cNvSpPr txBox="1"/>
          <p:nvPr/>
        </p:nvSpPr>
        <p:spPr>
          <a:xfrm>
            <a:off x="5265650" y="4670450"/>
            <a:ext cx="22836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highlight>
                  <a:schemeClr val="accent1"/>
                </a:highlight>
                <a:latin typeface="Open Sans"/>
                <a:ea typeface="Open Sans"/>
                <a:cs typeface="Open Sans"/>
                <a:sym typeface="Open Sans"/>
              </a:rPr>
              <a:t>Ankit   Sekseria</a:t>
            </a:r>
            <a:endParaRPr sz="1800" b="1">
              <a:solidFill>
                <a:schemeClr val="lt1"/>
              </a:solidFill>
              <a:highlight>
                <a:schemeClr val="accent1"/>
              </a:highlight>
              <a:latin typeface="Open Sans"/>
              <a:ea typeface="Open Sans"/>
              <a:cs typeface="Open Sans"/>
              <a:sym typeface="Open Sans"/>
            </a:endParaRPr>
          </a:p>
        </p:txBody>
      </p:sp>
      <p:sp>
        <p:nvSpPr>
          <p:cNvPr id="72" name="Google Shape;72;p13"/>
          <p:cNvSpPr txBox="1"/>
          <p:nvPr/>
        </p:nvSpPr>
        <p:spPr>
          <a:xfrm>
            <a:off x="6948050" y="4319525"/>
            <a:ext cx="29736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highlight>
                  <a:schemeClr val="accent2"/>
                </a:highlight>
                <a:latin typeface="Open Sans"/>
                <a:ea typeface="Open Sans"/>
                <a:cs typeface="Open Sans"/>
                <a:sym typeface="Open Sans"/>
              </a:rPr>
              <a:t>Rahul Aggarwal</a:t>
            </a:r>
            <a:endParaRPr sz="1800" b="1">
              <a:solidFill>
                <a:schemeClr val="lt1"/>
              </a:solidFill>
              <a:highlight>
                <a:schemeClr val="accent2"/>
              </a:highlight>
              <a:latin typeface="Open Sans"/>
              <a:ea typeface="Open Sans"/>
              <a:cs typeface="Open Sans"/>
              <a:sym typeface="Open Sans"/>
            </a:endParaRPr>
          </a:p>
        </p:txBody>
      </p:sp>
      <p:pic>
        <p:nvPicPr>
          <p:cNvPr id="9" name="Picture 8" descr="D:\Praxis\Ads\Praxis Full Logo - Copy.jpg">
            <a:extLst>
              <a:ext uri="{FF2B5EF4-FFF2-40B4-BE49-F238E27FC236}">
                <a16:creationId xmlns:a16="http://schemas.microsoft.com/office/drawing/2014/main" id="{D5587E66-4FF4-49B5-8E45-A12F6E5873D3}"/>
              </a:ext>
            </a:extLst>
          </p:cNvPr>
          <p:cNvPicPr>
            <a:picLocks noChangeAspect="1" noChangeArrowheads="1"/>
          </p:cNvPicPr>
          <p:nvPr/>
        </p:nvPicPr>
        <p:blipFill>
          <a:blip r:embed="rId3" cstate="print"/>
          <a:srcRect/>
          <a:stretch>
            <a:fillRect/>
          </a:stretch>
        </p:blipFill>
        <p:spPr bwMode="auto">
          <a:xfrm>
            <a:off x="7839661" y="88789"/>
            <a:ext cx="1114434" cy="685501"/>
          </a:xfrm>
          <a:prstGeom prst="rect">
            <a:avLst/>
          </a:prstGeom>
          <a:noFill/>
          <a:ln w="9525">
            <a:noFill/>
            <a:miter lim="800000"/>
            <a:headEnd/>
            <a:tailEnd/>
          </a:ln>
        </p:spPr>
      </p:pic>
      <p:cxnSp>
        <p:nvCxnSpPr>
          <p:cNvPr id="10" name="Straight Connector 9">
            <a:extLst>
              <a:ext uri="{FF2B5EF4-FFF2-40B4-BE49-F238E27FC236}">
                <a16:creationId xmlns:a16="http://schemas.microsoft.com/office/drawing/2014/main" id="{0EA2AE76-3708-4ACB-8DAF-2BFD7838103A}"/>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BA00EE-9869-441A-8DBC-FBEB730A7392}"/>
              </a:ext>
            </a:extLst>
          </p:cNvPr>
          <p:cNvCxnSpPr>
            <a:cxnSpLocks/>
          </p:cNvCxnSpPr>
          <p:nvPr/>
        </p:nvCxnSpPr>
        <p:spPr>
          <a:xfrm flipH="1" flipV="1">
            <a:off x="54756" y="549092"/>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STAGES OF THE PROJECT</a:t>
            </a:r>
            <a:endParaRPr sz="6000"/>
          </a:p>
        </p:txBody>
      </p:sp>
      <p:sp>
        <p:nvSpPr>
          <p:cNvPr id="177" name="Google Shape;177;p2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Getting a bit technical</a:t>
            </a:r>
            <a:endParaRPr/>
          </a:p>
        </p:txBody>
      </p:sp>
      <p:pic>
        <p:nvPicPr>
          <p:cNvPr id="4" name="Picture 3" descr="D:\Praxis\Ads\Praxis Full Logo - Copy.jpg">
            <a:extLst>
              <a:ext uri="{FF2B5EF4-FFF2-40B4-BE49-F238E27FC236}">
                <a16:creationId xmlns:a16="http://schemas.microsoft.com/office/drawing/2014/main" id="{6DA63A3C-CBF7-4197-B4BE-C33E6547765C}"/>
              </a:ext>
            </a:extLst>
          </p:cNvPr>
          <p:cNvPicPr>
            <a:picLocks noChangeAspect="1" noChangeArrowheads="1"/>
          </p:cNvPicPr>
          <p:nvPr/>
        </p:nvPicPr>
        <p:blipFill>
          <a:blip r:embed="rId3" cstate="print"/>
          <a:srcRect/>
          <a:stretch>
            <a:fillRect/>
          </a:stretch>
        </p:blipFill>
        <p:spPr bwMode="auto">
          <a:xfrm>
            <a:off x="7839661" y="88789"/>
            <a:ext cx="1114434" cy="685501"/>
          </a:xfrm>
          <a:prstGeom prst="rect">
            <a:avLst/>
          </a:prstGeom>
          <a:noFill/>
          <a:ln w="9525">
            <a:noFill/>
            <a:miter lim="800000"/>
            <a:headEnd/>
            <a:tailEnd/>
          </a:ln>
        </p:spPr>
      </p:pic>
      <p:cxnSp>
        <p:nvCxnSpPr>
          <p:cNvPr id="5" name="Straight Connector 4">
            <a:extLst>
              <a:ext uri="{FF2B5EF4-FFF2-40B4-BE49-F238E27FC236}">
                <a16:creationId xmlns:a16="http://schemas.microsoft.com/office/drawing/2014/main" id="{602306F1-BFD6-492D-BE6E-1D01A855AE96}"/>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B88CD3C-9032-4A9F-832B-B8E686C13A2E}"/>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3">
            <a:hlinkClick r:id="rId3" action="ppaction://hlinksldjump"/>
          </p:cNvPr>
          <p:cNvPicPr preferRelativeResize="0"/>
          <p:nvPr/>
        </p:nvPicPr>
        <p:blipFill>
          <a:blip r:embed="rId4">
            <a:alphaModFix/>
          </a:blip>
          <a:stretch>
            <a:fillRect/>
          </a:stretch>
        </p:blipFill>
        <p:spPr>
          <a:xfrm>
            <a:off x="126500" y="313925"/>
            <a:ext cx="2052025" cy="1564975"/>
          </a:xfrm>
          <a:prstGeom prst="rect">
            <a:avLst/>
          </a:prstGeom>
          <a:noFill/>
          <a:ln>
            <a:noFill/>
          </a:ln>
        </p:spPr>
      </p:pic>
      <p:sp>
        <p:nvSpPr>
          <p:cNvPr id="183" name="Google Shape;183;p23"/>
          <p:cNvSpPr txBox="1"/>
          <p:nvPr/>
        </p:nvSpPr>
        <p:spPr>
          <a:xfrm>
            <a:off x="72775" y="2038338"/>
            <a:ext cx="30888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latin typeface="Open Sans"/>
                <a:ea typeface="Open Sans"/>
                <a:cs typeface="Open Sans"/>
                <a:sym typeface="Open Sans"/>
              </a:rPr>
              <a:t>Collecting Data</a:t>
            </a:r>
            <a:endParaRPr sz="2400" b="1" dirty="0">
              <a:latin typeface="Open Sans"/>
              <a:ea typeface="Open Sans"/>
              <a:cs typeface="Open Sans"/>
              <a:sym typeface="Open Sans"/>
            </a:endParaRPr>
          </a:p>
        </p:txBody>
      </p:sp>
      <p:pic>
        <p:nvPicPr>
          <p:cNvPr id="4" name="Picture 3" descr="D:\Praxis\Ads\Praxis Full Logo - Copy.jpg">
            <a:extLst>
              <a:ext uri="{FF2B5EF4-FFF2-40B4-BE49-F238E27FC236}">
                <a16:creationId xmlns:a16="http://schemas.microsoft.com/office/drawing/2014/main" id="{D9331581-051C-4595-AEA8-E8959EC4B041}"/>
              </a:ext>
            </a:extLst>
          </p:cNvPr>
          <p:cNvPicPr>
            <a:picLocks noChangeAspect="1" noChangeArrowheads="1"/>
          </p:cNvPicPr>
          <p:nvPr/>
        </p:nvPicPr>
        <p:blipFill>
          <a:blip r:embed="rId5" cstate="print"/>
          <a:srcRect/>
          <a:stretch>
            <a:fillRect/>
          </a:stretch>
        </p:blipFill>
        <p:spPr bwMode="auto">
          <a:xfrm>
            <a:off x="7839661" y="6237"/>
            <a:ext cx="1114434" cy="685501"/>
          </a:xfrm>
          <a:prstGeom prst="rect">
            <a:avLst/>
          </a:prstGeom>
          <a:noFill/>
          <a:ln w="9525">
            <a:noFill/>
            <a:miter lim="800000"/>
            <a:headEnd/>
            <a:tailEnd/>
          </a:ln>
        </p:spPr>
      </p:pic>
      <p:cxnSp>
        <p:nvCxnSpPr>
          <p:cNvPr id="5" name="Straight Connector 4">
            <a:extLst>
              <a:ext uri="{FF2B5EF4-FFF2-40B4-BE49-F238E27FC236}">
                <a16:creationId xmlns:a16="http://schemas.microsoft.com/office/drawing/2014/main" id="{A82C2CDE-5C1C-4D1E-B875-19F8E80B3A22}"/>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0E95A85-174B-42C0-8EBE-0572A1EF664C}"/>
              </a:ext>
            </a:extLst>
          </p:cNvPr>
          <p:cNvCxnSpPr>
            <a:cxnSpLocks/>
          </p:cNvCxnSpPr>
          <p:nvPr/>
        </p:nvCxnSpPr>
        <p:spPr>
          <a:xfrm flipH="1" flipV="1">
            <a:off x="72775" y="11524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txBox="1">
            <a:spLocks noGrp="1"/>
          </p:cNvSpPr>
          <p:nvPr>
            <p:ph type="title"/>
          </p:nvPr>
        </p:nvSpPr>
        <p:spPr>
          <a:xfrm>
            <a:off x="311700" y="1309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Collecting Data</a:t>
            </a:r>
            <a:endParaRPr/>
          </a:p>
        </p:txBody>
      </p:sp>
      <p:sp>
        <p:nvSpPr>
          <p:cNvPr id="189" name="Google Shape;189;p24"/>
          <p:cNvSpPr txBox="1">
            <a:spLocks noGrp="1"/>
          </p:cNvSpPr>
          <p:nvPr>
            <p:ph type="body" idx="1"/>
          </p:nvPr>
        </p:nvSpPr>
        <p:spPr>
          <a:xfrm>
            <a:off x="4274700" y="823000"/>
            <a:ext cx="4557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Scanned forms with 300dpi for better contour detection</a:t>
            </a:r>
            <a:endParaRPr/>
          </a:p>
        </p:txBody>
      </p:sp>
      <p:pic>
        <p:nvPicPr>
          <p:cNvPr id="190" name="Google Shape;190;p24"/>
          <p:cNvPicPr preferRelativeResize="0"/>
          <p:nvPr/>
        </p:nvPicPr>
        <p:blipFill>
          <a:blip r:embed="rId3">
            <a:alphaModFix/>
          </a:blip>
          <a:stretch>
            <a:fillRect/>
          </a:stretch>
        </p:blipFill>
        <p:spPr>
          <a:xfrm>
            <a:off x="-572600" y="1472638"/>
            <a:ext cx="8839201" cy="2041473"/>
          </a:xfrm>
          <a:prstGeom prst="rect">
            <a:avLst/>
          </a:prstGeom>
          <a:noFill/>
          <a:ln>
            <a:noFill/>
          </a:ln>
        </p:spPr>
      </p:pic>
      <p:sp>
        <p:nvSpPr>
          <p:cNvPr id="191" name="Google Shape;191;p24"/>
          <p:cNvSpPr txBox="1"/>
          <p:nvPr/>
        </p:nvSpPr>
        <p:spPr>
          <a:xfrm>
            <a:off x="138500" y="859538"/>
            <a:ext cx="3917100" cy="5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4 lines repeated 5 times per form to achieve standardization</a:t>
            </a:r>
            <a:endParaRPr>
              <a:latin typeface="Open Sans"/>
              <a:ea typeface="Open Sans"/>
              <a:cs typeface="Open Sans"/>
              <a:sym typeface="Open Sans"/>
            </a:endParaRPr>
          </a:p>
        </p:txBody>
      </p:sp>
      <p:sp>
        <p:nvSpPr>
          <p:cNvPr id="192" name="Google Shape;192;p24"/>
          <p:cNvSpPr txBox="1"/>
          <p:nvPr/>
        </p:nvSpPr>
        <p:spPr>
          <a:xfrm>
            <a:off x="208550" y="3599450"/>
            <a:ext cx="8462100" cy="10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Collected data in 3 groups. Once from 2019 batch and twice from 2020 batch. Done to get variations in handwriting.</a:t>
            </a:r>
            <a:endParaRPr sz="1800">
              <a:solidFill>
                <a:schemeClr val="dk2"/>
              </a:solidFill>
              <a:latin typeface="Open Sans"/>
              <a:ea typeface="Open Sans"/>
              <a:cs typeface="Open Sans"/>
              <a:sym typeface="Open Sans"/>
            </a:endParaRPr>
          </a:p>
          <a:p>
            <a:pPr marL="0" lvl="0" indent="0" algn="l" rtl="0">
              <a:spcBef>
                <a:spcPts val="0"/>
              </a:spcBef>
              <a:spcAft>
                <a:spcPts val="0"/>
              </a:spcAft>
              <a:buNone/>
            </a:pPr>
            <a:endParaRPr sz="1800">
              <a:solidFill>
                <a:schemeClr val="dk2"/>
              </a:solidFill>
              <a:latin typeface="Open Sans"/>
              <a:ea typeface="Open Sans"/>
              <a:cs typeface="Open Sans"/>
              <a:sym typeface="Open Sans"/>
            </a:endParaRPr>
          </a:p>
          <a:p>
            <a:pPr marL="0" lvl="0" indent="0" algn="l" rtl="0">
              <a:spcBef>
                <a:spcPts val="0"/>
              </a:spcBef>
              <a:spcAft>
                <a:spcPts val="0"/>
              </a:spcAft>
              <a:buNone/>
            </a:pPr>
            <a:r>
              <a:rPr lang="en" sz="1800">
                <a:solidFill>
                  <a:schemeClr val="dk2"/>
                </a:solidFill>
                <a:latin typeface="Open Sans"/>
                <a:ea typeface="Open Sans"/>
                <a:cs typeface="Open Sans"/>
                <a:sym typeface="Open Sans"/>
              </a:rPr>
              <a:t>A margin was given during sorting to handle form tilt up to 5 degrees.</a:t>
            </a:r>
            <a:endParaRPr sz="1800">
              <a:solidFill>
                <a:schemeClr val="dk2"/>
              </a:solidFill>
              <a:latin typeface="Open Sans"/>
              <a:ea typeface="Open Sans"/>
              <a:cs typeface="Open Sans"/>
              <a:sym typeface="Open Sans"/>
            </a:endParaRPr>
          </a:p>
        </p:txBody>
      </p:sp>
      <p:pic>
        <p:nvPicPr>
          <p:cNvPr id="7" name="Picture 6" descr="D:\Praxis\Ads\Praxis Full Logo - Copy.jpg">
            <a:extLst>
              <a:ext uri="{FF2B5EF4-FFF2-40B4-BE49-F238E27FC236}">
                <a16:creationId xmlns:a16="http://schemas.microsoft.com/office/drawing/2014/main" id="{524D5F7A-119A-4FF1-9A13-3FBBA1F1B261}"/>
              </a:ext>
            </a:extLst>
          </p:cNvPr>
          <p:cNvPicPr>
            <a:picLocks noChangeAspect="1" noChangeArrowheads="1"/>
          </p:cNvPicPr>
          <p:nvPr/>
        </p:nvPicPr>
        <p:blipFill>
          <a:blip r:embed="rId4" cstate="print"/>
          <a:srcRect/>
          <a:stretch>
            <a:fillRect/>
          </a:stretch>
        </p:blipFill>
        <p:spPr bwMode="auto">
          <a:xfrm>
            <a:off x="7839661" y="88789"/>
            <a:ext cx="1114434" cy="685501"/>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293618F5-68D8-4E6E-A178-8E8E1B69881B}"/>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60C983F-1450-4F13-B681-84BACD51D5B2}"/>
              </a:ext>
            </a:extLst>
          </p:cNvPr>
          <p:cNvCxnSpPr>
            <a:cxnSpLocks/>
          </p:cNvCxnSpPr>
          <p:nvPr/>
        </p:nvCxnSpPr>
        <p:spPr>
          <a:xfrm flipH="1" flipV="1">
            <a:off x="54756" y="755124"/>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5">
            <a:hlinkClick r:id="rId3" action="ppaction://hlinksldjump"/>
          </p:cNvPr>
          <p:cNvPicPr preferRelativeResize="0"/>
          <p:nvPr/>
        </p:nvPicPr>
        <p:blipFill>
          <a:blip r:embed="rId4">
            <a:alphaModFix/>
          </a:blip>
          <a:stretch>
            <a:fillRect/>
          </a:stretch>
        </p:blipFill>
        <p:spPr>
          <a:xfrm>
            <a:off x="126500" y="313925"/>
            <a:ext cx="2052025" cy="1564975"/>
          </a:xfrm>
          <a:prstGeom prst="rect">
            <a:avLst/>
          </a:prstGeom>
          <a:noFill/>
          <a:ln>
            <a:noFill/>
          </a:ln>
        </p:spPr>
      </p:pic>
      <p:pic>
        <p:nvPicPr>
          <p:cNvPr id="198" name="Google Shape;198;p25">
            <a:hlinkClick r:id="rId5" action="ppaction://hlinksldjump"/>
          </p:cNvPr>
          <p:cNvPicPr preferRelativeResize="0"/>
          <p:nvPr/>
        </p:nvPicPr>
        <p:blipFill>
          <a:blip r:embed="rId6">
            <a:alphaModFix/>
          </a:blip>
          <a:stretch>
            <a:fillRect/>
          </a:stretch>
        </p:blipFill>
        <p:spPr>
          <a:xfrm>
            <a:off x="3245237" y="313925"/>
            <a:ext cx="2443700" cy="1564975"/>
          </a:xfrm>
          <a:prstGeom prst="rect">
            <a:avLst/>
          </a:prstGeom>
          <a:noFill/>
          <a:ln>
            <a:noFill/>
          </a:ln>
        </p:spPr>
      </p:pic>
      <p:pic>
        <p:nvPicPr>
          <p:cNvPr id="199" name="Google Shape;199;p25"/>
          <p:cNvPicPr preferRelativeResize="0"/>
          <p:nvPr/>
        </p:nvPicPr>
        <p:blipFill>
          <a:blip r:embed="rId7">
            <a:alphaModFix/>
          </a:blip>
          <a:stretch>
            <a:fillRect/>
          </a:stretch>
        </p:blipFill>
        <p:spPr>
          <a:xfrm rot="5400000">
            <a:off x="2238975" y="646725"/>
            <a:ext cx="945847" cy="899374"/>
          </a:xfrm>
          <a:prstGeom prst="rect">
            <a:avLst/>
          </a:prstGeom>
          <a:noFill/>
          <a:ln>
            <a:noFill/>
          </a:ln>
        </p:spPr>
      </p:pic>
      <p:sp>
        <p:nvSpPr>
          <p:cNvPr id="200" name="Google Shape;200;p25"/>
          <p:cNvSpPr txBox="1"/>
          <p:nvPr/>
        </p:nvSpPr>
        <p:spPr>
          <a:xfrm>
            <a:off x="72775" y="2038338"/>
            <a:ext cx="30888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Collecting Data</a:t>
            </a:r>
            <a:endParaRPr sz="2400" b="1">
              <a:latin typeface="Open Sans"/>
              <a:ea typeface="Open Sans"/>
              <a:cs typeface="Open Sans"/>
              <a:sym typeface="Open Sans"/>
            </a:endParaRPr>
          </a:p>
        </p:txBody>
      </p:sp>
      <p:sp>
        <p:nvSpPr>
          <p:cNvPr id="201" name="Google Shape;201;p25"/>
          <p:cNvSpPr txBox="1"/>
          <p:nvPr/>
        </p:nvSpPr>
        <p:spPr>
          <a:xfrm>
            <a:off x="2878050" y="2038338"/>
            <a:ext cx="33879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Data Preprocessing</a:t>
            </a:r>
            <a:endParaRPr sz="2200" b="1">
              <a:latin typeface="Open Sans"/>
              <a:ea typeface="Open Sans"/>
              <a:cs typeface="Open Sans"/>
              <a:sym typeface="Open Sans"/>
            </a:endParaRPr>
          </a:p>
        </p:txBody>
      </p:sp>
      <p:pic>
        <p:nvPicPr>
          <p:cNvPr id="7" name="Picture 6" descr="D:\Praxis\Ads\Praxis Full Logo - Copy.jpg">
            <a:extLst>
              <a:ext uri="{FF2B5EF4-FFF2-40B4-BE49-F238E27FC236}">
                <a16:creationId xmlns:a16="http://schemas.microsoft.com/office/drawing/2014/main" id="{27F95CC0-BDFA-4F04-B997-9E76089D9615}"/>
              </a:ext>
            </a:extLst>
          </p:cNvPr>
          <p:cNvPicPr>
            <a:picLocks noChangeAspect="1" noChangeArrowheads="1"/>
          </p:cNvPicPr>
          <p:nvPr/>
        </p:nvPicPr>
        <p:blipFill>
          <a:blip r:embed="rId8" cstate="print"/>
          <a:srcRect/>
          <a:stretch>
            <a:fillRect/>
          </a:stretch>
        </p:blipFill>
        <p:spPr bwMode="auto">
          <a:xfrm>
            <a:off x="7839661" y="143423"/>
            <a:ext cx="1114434" cy="685501"/>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C4A5A55E-6BD6-494A-8E67-D2144A231754}"/>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BFD149-715A-454B-92D1-C295667012A6}"/>
              </a:ext>
            </a:extLst>
          </p:cNvPr>
          <p:cNvCxnSpPr>
            <a:cxnSpLocks/>
          </p:cNvCxnSpPr>
          <p:nvPr/>
        </p:nvCxnSpPr>
        <p:spPr>
          <a:xfrm flipH="1" flipV="1">
            <a:off x="72775" y="14342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par>
                                <p:cTn id="8" presetID="10" presetClass="entr" presetSubtype="0"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Effect transition="in" filter="fade">
                                      <p:cBhvr>
                                        <p:cTn id="10" dur="1000"/>
                                        <p:tgtEl>
                                          <p:spTgt spid="201"/>
                                        </p:tgtEl>
                                      </p:cBhvr>
                                    </p:animEffect>
                                  </p:childTnLst>
                                </p:cTn>
                              </p:par>
                              <p:par>
                                <p:cTn id="11" presetID="10" presetClass="entr" presetSubtype="0" fill="hold" nodeType="withEffect">
                                  <p:stCondLst>
                                    <p:cond delay="0"/>
                                  </p:stCondLst>
                                  <p:childTnLst>
                                    <p:set>
                                      <p:cBhvr>
                                        <p:cTn id="12" dur="1" fill="hold">
                                          <p:stCondLst>
                                            <p:cond delay="0"/>
                                          </p:stCondLst>
                                        </p:cTn>
                                        <p:tgtEl>
                                          <p:spTgt spid="199"/>
                                        </p:tgtEl>
                                        <p:attrNameLst>
                                          <p:attrName>style.visibility</p:attrName>
                                        </p:attrNameLst>
                                      </p:cBhvr>
                                      <p:to>
                                        <p:strVal val="visible"/>
                                      </p:to>
                                    </p:set>
                                    <p:animEffect transition="in" filter="fade">
                                      <p:cBhvr>
                                        <p:cTn id="13"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311700" y="1516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a:t>
            </a:r>
            <a:endParaRPr/>
          </a:p>
        </p:txBody>
      </p:sp>
      <p:pic>
        <p:nvPicPr>
          <p:cNvPr id="207" name="Google Shape;207;p26"/>
          <p:cNvPicPr preferRelativeResize="0"/>
          <p:nvPr/>
        </p:nvPicPr>
        <p:blipFill>
          <a:blip r:embed="rId3">
            <a:alphaModFix/>
          </a:blip>
          <a:stretch>
            <a:fillRect/>
          </a:stretch>
        </p:blipFill>
        <p:spPr>
          <a:xfrm>
            <a:off x="49600" y="1091525"/>
            <a:ext cx="4077699" cy="1404025"/>
          </a:xfrm>
          <a:prstGeom prst="rect">
            <a:avLst/>
          </a:prstGeom>
          <a:noFill/>
          <a:ln>
            <a:noFill/>
          </a:ln>
        </p:spPr>
      </p:pic>
      <p:pic>
        <p:nvPicPr>
          <p:cNvPr id="208" name="Google Shape;208;p26"/>
          <p:cNvPicPr preferRelativeResize="0"/>
          <p:nvPr/>
        </p:nvPicPr>
        <p:blipFill>
          <a:blip r:embed="rId4">
            <a:alphaModFix/>
          </a:blip>
          <a:stretch>
            <a:fillRect/>
          </a:stretch>
        </p:blipFill>
        <p:spPr>
          <a:xfrm>
            <a:off x="5241275" y="1167725"/>
            <a:ext cx="3771575" cy="1404025"/>
          </a:xfrm>
          <a:prstGeom prst="rect">
            <a:avLst/>
          </a:prstGeom>
          <a:noFill/>
          <a:ln>
            <a:noFill/>
          </a:ln>
        </p:spPr>
      </p:pic>
      <p:pic>
        <p:nvPicPr>
          <p:cNvPr id="209" name="Google Shape;209;p26"/>
          <p:cNvPicPr preferRelativeResize="0"/>
          <p:nvPr/>
        </p:nvPicPr>
        <p:blipFill>
          <a:blip r:embed="rId5">
            <a:alphaModFix/>
          </a:blip>
          <a:stretch>
            <a:fillRect/>
          </a:stretch>
        </p:blipFill>
        <p:spPr>
          <a:xfrm>
            <a:off x="5241275" y="3608025"/>
            <a:ext cx="3875425" cy="1345425"/>
          </a:xfrm>
          <a:prstGeom prst="rect">
            <a:avLst/>
          </a:prstGeom>
          <a:noFill/>
          <a:ln>
            <a:noFill/>
          </a:ln>
        </p:spPr>
      </p:pic>
      <p:pic>
        <p:nvPicPr>
          <p:cNvPr id="210" name="Google Shape;210;p26"/>
          <p:cNvPicPr preferRelativeResize="0"/>
          <p:nvPr/>
        </p:nvPicPr>
        <p:blipFill>
          <a:blip r:embed="rId6">
            <a:alphaModFix/>
          </a:blip>
          <a:stretch>
            <a:fillRect/>
          </a:stretch>
        </p:blipFill>
        <p:spPr>
          <a:xfrm>
            <a:off x="59550" y="3608025"/>
            <a:ext cx="4184099" cy="1345425"/>
          </a:xfrm>
          <a:prstGeom prst="rect">
            <a:avLst/>
          </a:prstGeom>
          <a:noFill/>
          <a:ln>
            <a:noFill/>
          </a:ln>
        </p:spPr>
      </p:pic>
      <p:pic>
        <p:nvPicPr>
          <p:cNvPr id="211" name="Google Shape;211;p26"/>
          <p:cNvPicPr preferRelativeResize="0"/>
          <p:nvPr/>
        </p:nvPicPr>
        <p:blipFill>
          <a:blip r:embed="rId7">
            <a:alphaModFix/>
          </a:blip>
          <a:stretch>
            <a:fillRect/>
          </a:stretch>
        </p:blipFill>
        <p:spPr>
          <a:xfrm rot="5400000">
            <a:off x="4211375" y="1338525"/>
            <a:ext cx="945847" cy="899375"/>
          </a:xfrm>
          <a:prstGeom prst="rect">
            <a:avLst/>
          </a:prstGeom>
          <a:noFill/>
          <a:ln>
            <a:noFill/>
          </a:ln>
        </p:spPr>
      </p:pic>
      <p:sp>
        <p:nvSpPr>
          <p:cNvPr id="212" name="Google Shape;212;p26"/>
          <p:cNvSpPr txBox="1"/>
          <p:nvPr/>
        </p:nvSpPr>
        <p:spPr>
          <a:xfrm>
            <a:off x="3569374" y="682850"/>
            <a:ext cx="25065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Binarization</a:t>
            </a:r>
            <a:endParaRPr b="1">
              <a:latin typeface="Open Sans"/>
              <a:ea typeface="Open Sans"/>
              <a:cs typeface="Open Sans"/>
              <a:sym typeface="Open Sans"/>
            </a:endParaRPr>
          </a:p>
        </p:txBody>
      </p:sp>
      <p:pic>
        <p:nvPicPr>
          <p:cNvPr id="213" name="Google Shape;213;p26"/>
          <p:cNvPicPr preferRelativeResize="0"/>
          <p:nvPr/>
        </p:nvPicPr>
        <p:blipFill>
          <a:blip r:embed="rId7">
            <a:alphaModFix/>
          </a:blip>
          <a:stretch>
            <a:fillRect/>
          </a:stretch>
        </p:blipFill>
        <p:spPr>
          <a:xfrm rot="10800000">
            <a:off x="7703662" y="2640200"/>
            <a:ext cx="945847" cy="899375"/>
          </a:xfrm>
          <a:prstGeom prst="rect">
            <a:avLst/>
          </a:prstGeom>
          <a:noFill/>
          <a:ln>
            <a:noFill/>
          </a:ln>
        </p:spPr>
      </p:pic>
      <p:sp>
        <p:nvSpPr>
          <p:cNvPr id="214" name="Google Shape;214;p26"/>
          <p:cNvSpPr txBox="1"/>
          <p:nvPr/>
        </p:nvSpPr>
        <p:spPr>
          <a:xfrm>
            <a:off x="5454325" y="2823788"/>
            <a:ext cx="21804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Thresholding</a:t>
            </a:r>
            <a:endParaRPr b="1">
              <a:latin typeface="Open Sans"/>
              <a:ea typeface="Open Sans"/>
              <a:cs typeface="Open Sans"/>
              <a:sym typeface="Open Sans"/>
            </a:endParaRPr>
          </a:p>
        </p:txBody>
      </p:sp>
      <p:pic>
        <p:nvPicPr>
          <p:cNvPr id="215" name="Google Shape;215;p26"/>
          <p:cNvPicPr preferRelativeResize="0"/>
          <p:nvPr/>
        </p:nvPicPr>
        <p:blipFill>
          <a:blip r:embed="rId7">
            <a:alphaModFix/>
          </a:blip>
          <a:stretch>
            <a:fillRect/>
          </a:stretch>
        </p:blipFill>
        <p:spPr>
          <a:xfrm rot="-5400000">
            <a:off x="4269550" y="3714675"/>
            <a:ext cx="945847" cy="899375"/>
          </a:xfrm>
          <a:prstGeom prst="rect">
            <a:avLst/>
          </a:prstGeom>
          <a:noFill/>
          <a:ln>
            <a:noFill/>
          </a:ln>
        </p:spPr>
      </p:pic>
      <p:sp>
        <p:nvSpPr>
          <p:cNvPr id="216" name="Google Shape;216;p26"/>
          <p:cNvSpPr txBox="1"/>
          <p:nvPr/>
        </p:nvSpPr>
        <p:spPr>
          <a:xfrm>
            <a:off x="4007663" y="3159250"/>
            <a:ext cx="22587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Dilation</a:t>
            </a:r>
            <a:endParaRPr b="1">
              <a:latin typeface="Open Sans"/>
              <a:ea typeface="Open Sans"/>
              <a:cs typeface="Open Sans"/>
              <a:sym typeface="Open Sans"/>
            </a:endParaRPr>
          </a:p>
        </p:txBody>
      </p:sp>
      <p:sp>
        <p:nvSpPr>
          <p:cNvPr id="217" name="Google Shape;217;p26"/>
          <p:cNvSpPr txBox="1"/>
          <p:nvPr/>
        </p:nvSpPr>
        <p:spPr>
          <a:xfrm>
            <a:off x="73650" y="2571738"/>
            <a:ext cx="4029600" cy="8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Image contains 2 differently sized contours:</a:t>
            </a:r>
            <a:endParaRPr sz="1800">
              <a:solidFill>
                <a:schemeClr val="dk2"/>
              </a:solidFill>
              <a:latin typeface="Open Sans"/>
              <a:ea typeface="Open Sans"/>
              <a:cs typeface="Open Sans"/>
              <a:sym typeface="Open Sans"/>
            </a:endParaRPr>
          </a:p>
          <a:p>
            <a:pPr marL="0" lvl="0" indent="0" algn="l" rtl="0">
              <a:spcBef>
                <a:spcPts val="0"/>
              </a:spcBef>
              <a:spcAft>
                <a:spcPts val="0"/>
              </a:spcAft>
              <a:buNone/>
            </a:pPr>
            <a:r>
              <a:rPr lang="en" sz="1800">
                <a:solidFill>
                  <a:schemeClr val="dk2"/>
                </a:solidFill>
                <a:latin typeface="Open Sans"/>
                <a:ea typeface="Open Sans"/>
                <a:cs typeface="Open Sans"/>
                <a:sym typeface="Open Sans"/>
              </a:rPr>
              <a:t>Rectangles and boxes</a:t>
            </a:r>
            <a:endParaRPr sz="1800">
              <a:solidFill>
                <a:schemeClr val="dk2"/>
              </a:solidFill>
              <a:latin typeface="Open Sans"/>
              <a:ea typeface="Open Sans"/>
              <a:cs typeface="Open Sans"/>
              <a:sym typeface="Open Sans"/>
            </a:endParaRPr>
          </a:p>
          <a:p>
            <a:pPr marL="0" lvl="0" indent="0" algn="l" rtl="0">
              <a:spcBef>
                <a:spcPts val="0"/>
              </a:spcBef>
              <a:spcAft>
                <a:spcPts val="0"/>
              </a:spcAft>
              <a:buNone/>
            </a:pPr>
            <a:endParaRPr sz="2400">
              <a:solidFill>
                <a:schemeClr val="dk2"/>
              </a:solidFill>
              <a:latin typeface="Open Sans"/>
              <a:ea typeface="Open Sans"/>
              <a:cs typeface="Open Sans"/>
              <a:sym typeface="Open Sans"/>
            </a:endParaRPr>
          </a:p>
        </p:txBody>
      </p:sp>
      <p:pic>
        <p:nvPicPr>
          <p:cNvPr id="14" name="Picture 13" descr="D:\Praxis\Ads\Praxis Full Logo - Copy.jpg">
            <a:extLst>
              <a:ext uri="{FF2B5EF4-FFF2-40B4-BE49-F238E27FC236}">
                <a16:creationId xmlns:a16="http://schemas.microsoft.com/office/drawing/2014/main" id="{EA5701E9-6C8B-4731-B3F8-4414098739B0}"/>
              </a:ext>
            </a:extLst>
          </p:cNvPr>
          <p:cNvPicPr>
            <a:picLocks noChangeAspect="1" noChangeArrowheads="1"/>
          </p:cNvPicPr>
          <p:nvPr/>
        </p:nvPicPr>
        <p:blipFill>
          <a:blip r:embed="rId8" cstate="print"/>
          <a:srcRect/>
          <a:stretch>
            <a:fillRect/>
          </a:stretch>
        </p:blipFill>
        <p:spPr bwMode="auto">
          <a:xfrm>
            <a:off x="7839661" y="88789"/>
            <a:ext cx="1114434" cy="685501"/>
          </a:xfrm>
          <a:prstGeom prst="rect">
            <a:avLst/>
          </a:prstGeom>
          <a:noFill/>
          <a:ln w="9525">
            <a:noFill/>
            <a:miter lim="800000"/>
            <a:headEnd/>
            <a:tailEnd/>
          </a:ln>
        </p:spPr>
      </p:pic>
      <p:cxnSp>
        <p:nvCxnSpPr>
          <p:cNvPr id="15" name="Straight Connector 14">
            <a:extLst>
              <a:ext uri="{FF2B5EF4-FFF2-40B4-BE49-F238E27FC236}">
                <a16:creationId xmlns:a16="http://schemas.microsoft.com/office/drawing/2014/main" id="{AF01F9FF-86AA-4E52-9995-7A297BA19BFB}"/>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781A04-12E2-4ED4-814D-DEAE778AE87A}"/>
              </a:ext>
            </a:extLst>
          </p:cNvPr>
          <p:cNvCxnSpPr>
            <a:cxnSpLocks/>
          </p:cNvCxnSpPr>
          <p:nvPr/>
        </p:nvCxnSpPr>
        <p:spPr>
          <a:xfrm flipH="1" flipV="1">
            <a:off x="59550" y="747988"/>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2"/>
                                        </p:tgtEl>
                                        <p:attrNameLst>
                                          <p:attrName>style.visibility</p:attrName>
                                        </p:attrNameLst>
                                      </p:cBhvr>
                                      <p:to>
                                        <p:strVal val="visible"/>
                                      </p:to>
                                    </p:set>
                                    <p:animEffect transition="in" filter="fade">
                                      <p:cBhvr>
                                        <p:cTn id="10" dur="1000"/>
                                        <p:tgtEl>
                                          <p:spTgt spid="212"/>
                                        </p:tgtEl>
                                      </p:cBhvr>
                                    </p:animEffect>
                                  </p:childTnLst>
                                </p:cTn>
                              </p:par>
                              <p:par>
                                <p:cTn id="11" presetID="10" presetClass="entr" presetSubtype="0" fill="hold" nodeType="with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1000"/>
                                        <p:tgtEl>
                                          <p:spTgt spid="20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3"/>
                                        </p:tgtEl>
                                        <p:attrNameLst>
                                          <p:attrName>style.visibility</p:attrName>
                                        </p:attrNameLst>
                                      </p:cBhvr>
                                      <p:to>
                                        <p:strVal val="visible"/>
                                      </p:to>
                                    </p:set>
                                    <p:animEffect transition="in" filter="fade">
                                      <p:cBhvr>
                                        <p:cTn id="18" dur="1000"/>
                                        <p:tgtEl>
                                          <p:spTgt spid="213"/>
                                        </p:tgtEl>
                                      </p:cBhvr>
                                    </p:animEffect>
                                  </p:childTnLst>
                                </p:cTn>
                              </p:par>
                              <p:par>
                                <p:cTn id="19" presetID="10" presetClass="entr" presetSubtype="0" fill="hold" nodeType="withEffect">
                                  <p:stCondLst>
                                    <p:cond delay="0"/>
                                  </p:stCondLst>
                                  <p:childTnLst>
                                    <p:set>
                                      <p:cBhvr>
                                        <p:cTn id="20" dur="1" fill="hold">
                                          <p:stCondLst>
                                            <p:cond delay="0"/>
                                          </p:stCondLst>
                                        </p:cTn>
                                        <p:tgtEl>
                                          <p:spTgt spid="214"/>
                                        </p:tgtEl>
                                        <p:attrNameLst>
                                          <p:attrName>style.visibility</p:attrName>
                                        </p:attrNameLst>
                                      </p:cBhvr>
                                      <p:to>
                                        <p:strVal val="visible"/>
                                      </p:to>
                                    </p:set>
                                    <p:animEffect transition="in" filter="fade">
                                      <p:cBhvr>
                                        <p:cTn id="21" dur="1000"/>
                                        <p:tgtEl>
                                          <p:spTgt spid="214"/>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1000"/>
                                        <p:tgtEl>
                                          <p:spTgt spid="2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5"/>
                                        </p:tgtEl>
                                        <p:attrNameLst>
                                          <p:attrName>style.visibility</p:attrName>
                                        </p:attrNameLst>
                                      </p:cBhvr>
                                      <p:to>
                                        <p:strVal val="visible"/>
                                      </p:to>
                                    </p:set>
                                    <p:animEffect transition="in" filter="fade">
                                      <p:cBhvr>
                                        <p:cTn id="29" dur="1000"/>
                                        <p:tgtEl>
                                          <p:spTgt spid="215"/>
                                        </p:tgtEl>
                                      </p:cBhvr>
                                    </p:animEffect>
                                  </p:childTnLst>
                                </p:cTn>
                              </p:par>
                              <p:par>
                                <p:cTn id="30" presetID="10" presetClass="entr" presetSubtype="0" fill="hold" nodeType="withEffect">
                                  <p:stCondLst>
                                    <p:cond delay="0"/>
                                  </p:stCondLst>
                                  <p:childTnLst>
                                    <p:set>
                                      <p:cBhvr>
                                        <p:cTn id="31" dur="1" fill="hold">
                                          <p:stCondLst>
                                            <p:cond delay="0"/>
                                          </p:stCondLst>
                                        </p:cTn>
                                        <p:tgtEl>
                                          <p:spTgt spid="216"/>
                                        </p:tgtEl>
                                        <p:attrNameLst>
                                          <p:attrName>style.visibility</p:attrName>
                                        </p:attrNameLst>
                                      </p:cBhvr>
                                      <p:to>
                                        <p:strVal val="visible"/>
                                      </p:to>
                                    </p:set>
                                    <p:animEffect transition="in" filter="fade">
                                      <p:cBhvr>
                                        <p:cTn id="32" dur="1000"/>
                                        <p:tgtEl>
                                          <p:spTgt spid="216"/>
                                        </p:tgtEl>
                                      </p:cBhvr>
                                    </p:animEffect>
                                  </p:childTnLst>
                                </p:cTn>
                              </p:par>
                              <p:par>
                                <p:cTn id="33" presetID="10" presetClass="entr" presetSubtype="0" fill="hold" nodeType="withEffect">
                                  <p:stCondLst>
                                    <p:cond delay="0"/>
                                  </p:stCondLst>
                                  <p:childTnLst>
                                    <p:set>
                                      <p:cBhvr>
                                        <p:cTn id="34" dur="1" fill="hold">
                                          <p:stCondLst>
                                            <p:cond delay="0"/>
                                          </p:stCondLst>
                                        </p:cTn>
                                        <p:tgtEl>
                                          <p:spTgt spid="210"/>
                                        </p:tgtEl>
                                        <p:attrNameLst>
                                          <p:attrName>style.visibility</p:attrName>
                                        </p:attrNameLst>
                                      </p:cBhvr>
                                      <p:to>
                                        <p:strVal val="visible"/>
                                      </p:to>
                                    </p:set>
                                    <p:animEffect transition="in" filter="fade">
                                      <p:cBhvr>
                                        <p:cTn id="35"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7">
            <a:hlinkClick r:id="rId3" action="ppaction://hlinksldjump"/>
          </p:cNvPr>
          <p:cNvPicPr preferRelativeResize="0"/>
          <p:nvPr/>
        </p:nvPicPr>
        <p:blipFill>
          <a:blip r:embed="rId4">
            <a:alphaModFix/>
          </a:blip>
          <a:stretch>
            <a:fillRect/>
          </a:stretch>
        </p:blipFill>
        <p:spPr>
          <a:xfrm>
            <a:off x="126500" y="313925"/>
            <a:ext cx="2052025" cy="1564975"/>
          </a:xfrm>
          <a:prstGeom prst="rect">
            <a:avLst/>
          </a:prstGeom>
          <a:noFill/>
          <a:ln>
            <a:noFill/>
          </a:ln>
        </p:spPr>
      </p:pic>
      <p:pic>
        <p:nvPicPr>
          <p:cNvPr id="223" name="Google Shape;223;p27">
            <a:hlinkClick r:id="rId5" action="ppaction://hlinksldjump"/>
          </p:cNvPr>
          <p:cNvPicPr preferRelativeResize="0"/>
          <p:nvPr/>
        </p:nvPicPr>
        <p:blipFill>
          <a:blip r:embed="rId6">
            <a:alphaModFix/>
          </a:blip>
          <a:stretch>
            <a:fillRect/>
          </a:stretch>
        </p:blipFill>
        <p:spPr>
          <a:xfrm>
            <a:off x="3245237" y="313925"/>
            <a:ext cx="2443700" cy="1564975"/>
          </a:xfrm>
          <a:prstGeom prst="rect">
            <a:avLst/>
          </a:prstGeom>
          <a:noFill/>
          <a:ln>
            <a:noFill/>
          </a:ln>
        </p:spPr>
      </p:pic>
      <p:pic>
        <p:nvPicPr>
          <p:cNvPr id="224" name="Google Shape;224;p27"/>
          <p:cNvPicPr preferRelativeResize="0"/>
          <p:nvPr/>
        </p:nvPicPr>
        <p:blipFill>
          <a:blip r:embed="rId7">
            <a:alphaModFix/>
          </a:blip>
          <a:stretch>
            <a:fillRect/>
          </a:stretch>
        </p:blipFill>
        <p:spPr>
          <a:xfrm>
            <a:off x="6662550" y="247250"/>
            <a:ext cx="647700" cy="647700"/>
          </a:xfrm>
          <a:prstGeom prst="rect">
            <a:avLst/>
          </a:prstGeom>
          <a:noFill/>
          <a:ln>
            <a:noFill/>
          </a:ln>
        </p:spPr>
      </p:pic>
      <p:pic>
        <p:nvPicPr>
          <p:cNvPr id="225" name="Google Shape;225;p27"/>
          <p:cNvPicPr preferRelativeResize="0"/>
          <p:nvPr/>
        </p:nvPicPr>
        <p:blipFill>
          <a:blip r:embed="rId8">
            <a:alphaModFix/>
          </a:blip>
          <a:stretch>
            <a:fillRect/>
          </a:stretch>
        </p:blipFill>
        <p:spPr>
          <a:xfrm>
            <a:off x="6675738" y="1123550"/>
            <a:ext cx="666750" cy="638175"/>
          </a:xfrm>
          <a:prstGeom prst="rect">
            <a:avLst/>
          </a:prstGeom>
          <a:noFill/>
          <a:ln>
            <a:noFill/>
          </a:ln>
        </p:spPr>
      </p:pic>
      <p:pic>
        <p:nvPicPr>
          <p:cNvPr id="226" name="Google Shape;226;p27"/>
          <p:cNvPicPr preferRelativeResize="0"/>
          <p:nvPr/>
        </p:nvPicPr>
        <p:blipFill>
          <a:blip r:embed="rId9">
            <a:alphaModFix/>
          </a:blip>
          <a:stretch>
            <a:fillRect/>
          </a:stretch>
        </p:blipFill>
        <p:spPr>
          <a:xfrm>
            <a:off x="7482838" y="247250"/>
            <a:ext cx="657225" cy="647700"/>
          </a:xfrm>
          <a:prstGeom prst="rect">
            <a:avLst/>
          </a:prstGeom>
          <a:noFill/>
          <a:ln>
            <a:noFill/>
          </a:ln>
        </p:spPr>
      </p:pic>
      <p:pic>
        <p:nvPicPr>
          <p:cNvPr id="227" name="Google Shape;227;p27"/>
          <p:cNvPicPr preferRelativeResize="0"/>
          <p:nvPr/>
        </p:nvPicPr>
        <p:blipFill>
          <a:blip r:embed="rId10">
            <a:alphaModFix/>
          </a:blip>
          <a:stretch>
            <a:fillRect/>
          </a:stretch>
        </p:blipFill>
        <p:spPr>
          <a:xfrm>
            <a:off x="7518338" y="1118800"/>
            <a:ext cx="657225" cy="647700"/>
          </a:xfrm>
          <a:prstGeom prst="rect">
            <a:avLst/>
          </a:prstGeom>
          <a:noFill/>
          <a:ln>
            <a:noFill/>
          </a:ln>
        </p:spPr>
      </p:pic>
      <p:pic>
        <p:nvPicPr>
          <p:cNvPr id="228" name="Google Shape;228;p27"/>
          <p:cNvPicPr preferRelativeResize="0"/>
          <p:nvPr/>
        </p:nvPicPr>
        <p:blipFill>
          <a:blip r:embed="rId11">
            <a:alphaModFix/>
          </a:blip>
          <a:stretch>
            <a:fillRect/>
          </a:stretch>
        </p:blipFill>
        <p:spPr>
          <a:xfrm rot="5400000">
            <a:off x="2238975" y="646725"/>
            <a:ext cx="945847" cy="899374"/>
          </a:xfrm>
          <a:prstGeom prst="rect">
            <a:avLst/>
          </a:prstGeom>
          <a:noFill/>
          <a:ln>
            <a:noFill/>
          </a:ln>
        </p:spPr>
      </p:pic>
      <p:pic>
        <p:nvPicPr>
          <p:cNvPr id="229" name="Google Shape;229;p27"/>
          <p:cNvPicPr preferRelativeResize="0"/>
          <p:nvPr/>
        </p:nvPicPr>
        <p:blipFill>
          <a:blip r:embed="rId11">
            <a:alphaModFix/>
          </a:blip>
          <a:stretch>
            <a:fillRect/>
          </a:stretch>
        </p:blipFill>
        <p:spPr>
          <a:xfrm rot="5400000">
            <a:off x="5740037" y="646725"/>
            <a:ext cx="945847" cy="899375"/>
          </a:xfrm>
          <a:prstGeom prst="rect">
            <a:avLst/>
          </a:prstGeom>
          <a:noFill/>
          <a:ln>
            <a:noFill/>
          </a:ln>
        </p:spPr>
      </p:pic>
      <p:sp>
        <p:nvSpPr>
          <p:cNvPr id="230" name="Google Shape;230;p27"/>
          <p:cNvSpPr txBox="1"/>
          <p:nvPr/>
        </p:nvSpPr>
        <p:spPr>
          <a:xfrm>
            <a:off x="72775" y="2038338"/>
            <a:ext cx="30888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Collecting Data</a:t>
            </a:r>
            <a:endParaRPr sz="2400" b="1">
              <a:latin typeface="Open Sans"/>
              <a:ea typeface="Open Sans"/>
              <a:cs typeface="Open Sans"/>
              <a:sym typeface="Open Sans"/>
            </a:endParaRPr>
          </a:p>
        </p:txBody>
      </p:sp>
      <p:sp>
        <p:nvSpPr>
          <p:cNvPr id="231" name="Google Shape;231;p27"/>
          <p:cNvSpPr txBox="1"/>
          <p:nvPr/>
        </p:nvSpPr>
        <p:spPr>
          <a:xfrm>
            <a:off x="2878050" y="2038338"/>
            <a:ext cx="33879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Data Preprocessing</a:t>
            </a:r>
            <a:endParaRPr sz="2200" b="1">
              <a:latin typeface="Open Sans"/>
              <a:ea typeface="Open Sans"/>
              <a:cs typeface="Open Sans"/>
              <a:sym typeface="Open Sans"/>
            </a:endParaRPr>
          </a:p>
        </p:txBody>
      </p:sp>
      <p:sp>
        <p:nvSpPr>
          <p:cNvPr id="232" name="Google Shape;232;p27">
            <a:hlinkClick r:id="rId12" action="ppaction://hlinksldjump"/>
          </p:cNvPr>
          <p:cNvSpPr txBox="1"/>
          <p:nvPr/>
        </p:nvSpPr>
        <p:spPr>
          <a:xfrm>
            <a:off x="6365700" y="1862250"/>
            <a:ext cx="20127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Character Extraction</a:t>
            </a:r>
            <a:endParaRPr sz="2200" b="1">
              <a:latin typeface="Open Sans"/>
              <a:ea typeface="Open Sans"/>
              <a:cs typeface="Open Sans"/>
              <a:sym typeface="Open Sans"/>
            </a:endParaRPr>
          </a:p>
        </p:txBody>
      </p:sp>
      <p:pic>
        <p:nvPicPr>
          <p:cNvPr id="233" name="Google Shape;233;p27"/>
          <p:cNvPicPr preferRelativeResize="0"/>
          <p:nvPr/>
        </p:nvPicPr>
        <p:blipFill>
          <a:blip r:embed="rId13">
            <a:alphaModFix/>
          </a:blip>
          <a:stretch>
            <a:fillRect/>
          </a:stretch>
        </p:blipFill>
        <p:spPr>
          <a:xfrm>
            <a:off x="8312663" y="252013"/>
            <a:ext cx="657225" cy="638175"/>
          </a:xfrm>
          <a:prstGeom prst="rect">
            <a:avLst/>
          </a:prstGeom>
          <a:noFill/>
          <a:ln>
            <a:noFill/>
          </a:ln>
        </p:spPr>
      </p:pic>
      <p:pic>
        <p:nvPicPr>
          <p:cNvPr id="234" name="Google Shape;234;p27"/>
          <p:cNvPicPr preferRelativeResize="0"/>
          <p:nvPr/>
        </p:nvPicPr>
        <p:blipFill>
          <a:blip r:embed="rId14">
            <a:alphaModFix/>
          </a:blip>
          <a:stretch>
            <a:fillRect/>
          </a:stretch>
        </p:blipFill>
        <p:spPr>
          <a:xfrm>
            <a:off x="8329288" y="1135173"/>
            <a:ext cx="624008" cy="614964"/>
          </a:xfrm>
          <a:prstGeom prst="rect">
            <a:avLst/>
          </a:prstGeom>
          <a:noFill/>
          <a:ln>
            <a:noFill/>
          </a:ln>
        </p:spPr>
      </p:pic>
      <p:pic>
        <p:nvPicPr>
          <p:cNvPr id="15" name="Picture 14" descr="D:\Praxis\Ads\Praxis Full Logo - Copy.jpg">
            <a:extLst>
              <a:ext uri="{FF2B5EF4-FFF2-40B4-BE49-F238E27FC236}">
                <a16:creationId xmlns:a16="http://schemas.microsoft.com/office/drawing/2014/main" id="{2778CF49-C1C2-43A3-82DC-0DB203F77194}"/>
              </a:ext>
            </a:extLst>
          </p:cNvPr>
          <p:cNvPicPr>
            <a:picLocks noChangeAspect="1" noChangeArrowheads="1"/>
          </p:cNvPicPr>
          <p:nvPr/>
        </p:nvPicPr>
        <p:blipFill>
          <a:blip r:embed="rId15" cstate="print"/>
          <a:srcRect/>
          <a:stretch>
            <a:fillRect/>
          </a:stretch>
        </p:blipFill>
        <p:spPr bwMode="auto">
          <a:xfrm>
            <a:off x="8029566" y="7028"/>
            <a:ext cx="1114434" cy="685501"/>
          </a:xfrm>
          <a:prstGeom prst="rect">
            <a:avLst/>
          </a:prstGeom>
          <a:noFill/>
          <a:ln w="9525">
            <a:noFill/>
            <a:miter lim="800000"/>
            <a:headEnd/>
            <a:tailEnd/>
          </a:ln>
        </p:spPr>
      </p:pic>
      <p:cxnSp>
        <p:nvCxnSpPr>
          <p:cNvPr id="16" name="Straight Connector 15">
            <a:extLst>
              <a:ext uri="{FF2B5EF4-FFF2-40B4-BE49-F238E27FC236}">
                <a16:creationId xmlns:a16="http://schemas.microsoft.com/office/drawing/2014/main" id="{ABB2289D-0393-482A-852E-89345816EFDC}"/>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6D9118-BE7F-4D07-B12D-99FE4FA3F349}"/>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1000"/>
                                        <p:tgtEl>
                                          <p:spTgt spid="224"/>
                                        </p:tgtEl>
                                      </p:cBhvr>
                                    </p:animEffect>
                                  </p:childTnLst>
                                </p:cTn>
                              </p:par>
                              <p:par>
                                <p:cTn id="8" presetID="10" presetClass="entr" presetSubtype="0" fill="hold" nodeType="withEffect">
                                  <p:stCondLst>
                                    <p:cond delay="0"/>
                                  </p:stCondLst>
                                  <p:childTnLst>
                                    <p:set>
                                      <p:cBhvr>
                                        <p:cTn id="9" dur="1" fill="hold">
                                          <p:stCondLst>
                                            <p:cond delay="0"/>
                                          </p:stCondLst>
                                        </p:cTn>
                                        <p:tgtEl>
                                          <p:spTgt spid="225"/>
                                        </p:tgtEl>
                                        <p:attrNameLst>
                                          <p:attrName>style.visibility</p:attrName>
                                        </p:attrNameLst>
                                      </p:cBhvr>
                                      <p:to>
                                        <p:strVal val="visible"/>
                                      </p:to>
                                    </p:set>
                                    <p:animEffect transition="in" filter="fade">
                                      <p:cBhvr>
                                        <p:cTn id="10" dur="1000"/>
                                        <p:tgtEl>
                                          <p:spTgt spid="225"/>
                                        </p:tgtEl>
                                      </p:cBhvr>
                                    </p:animEffect>
                                  </p:childTnLst>
                                </p:cTn>
                              </p:par>
                              <p:par>
                                <p:cTn id="11" presetID="10" presetClass="entr" presetSubtype="0" fill="hold" nodeType="withEffect">
                                  <p:stCondLst>
                                    <p:cond delay="0"/>
                                  </p:stCondLst>
                                  <p:childTnLst>
                                    <p:set>
                                      <p:cBhvr>
                                        <p:cTn id="12" dur="1" fill="hold">
                                          <p:stCondLst>
                                            <p:cond delay="0"/>
                                          </p:stCondLst>
                                        </p:cTn>
                                        <p:tgtEl>
                                          <p:spTgt spid="226"/>
                                        </p:tgtEl>
                                        <p:attrNameLst>
                                          <p:attrName>style.visibility</p:attrName>
                                        </p:attrNameLst>
                                      </p:cBhvr>
                                      <p:to>
                                        <p:strVal val="visible"/>
                                      </p:to>
                                    </p:set>
                                    <p:animEffect transition="in" filter="fade">
                                      <p:cBhvr>
                                        <p:cTn id="13" dur="1000"/>
                                        <p:tgtEl>
                                          <p:spTgt spid="226"/>
                                        </p:tgtEl>
                                      </p:cBhvr>
                                    </p:animEffect>
                                  </p:childTnLst>
                                </p:cTn>
                              </p:par>
                              <p:par>
                                <p:cTn id="14" presetID="10" presetClass="entr" presetSubtype="0" fill="hold" nodeType="withEffect">
                                  <p:stCondLst>
                                    <p:cond delay="0"/>
                                  </p:stCondLst>
                                  <p:childTnLst>
                                    <p:set>
                                      <p:cBhvr>
                                        <p:cTn id="15" dur="1" fill="hold">
                                          <p:stCondLst>
                                            <p:cond delay="0"/>
                                          </p:stCondLst>
                                        </p:cTn>
                                        <p:tgtEl>
                                          <p:spTgt spid="227"/>
                                        </p:tgtEl>
                                        <p:attrNameLst>
                                          <p:attrName>style.visibility</p:attrName>
                                        </p:attrNameLst>
                                      </p:cBhvr>
                                      <p:to>
                                        <p:strVal val="visible"/>
                                      </p:to>
                                    </p:set>
                                    <p:animEffect transition="in" filter="fade">
                                      <p:cBhvr>
                                        <p:cTn id="16" dur="1000"/>
                                        <p:tgtEl>
                                          <p:spTgt spid="227"/>
                                        </p:tgtEl>
                                      </p:cBhvr>
                                    </p:animEffect>
                                  </p:childTnLst>
                                </p:cTn>
                              </p:par>
                              <p:par>
                                <p:cTn id="17" presetID="10" presetClass="entr" presetSubtype="0" fill="hold" nodeType="with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childTnLst>
                                </p:cTn>
                              </p:par>
                              <p:par>
                                <p:cTn id="20" presetID="10" presetClass="entr" presetSubtype="0" fill="hold" nodeType="with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1000"/>
                                        <p:tgtEl>
                                          <p:spTgt spid="233"/>
                                        </p:tgtEl>
                                      </p:cBhvr>
                                    </p:animEffect>
                                  </p:childTnLst>
                                </p:cTn>
                              </p:par>
                              <p:par>
                                <p:cTn id="23" presetID="10" presetClass="entr" presetSubtype="0" fill="hold" nodeType="withEffect">
                                  <p:stCondLst>
                                    <p:cond delay="0"/>
                                  </p:stCondLst>
                                  <p:childTnLst>
                                    <p:set>
                                      <p:cBhvr>
                                        <p:cTn id="24" dur="1" fill="hold">
                                          <p:stCondLst>
                                            <p:cond delay="0"/>
                                          </p:stCondLst>
                                        </p:cTn>
                                        <p:tgtEl>
                                          <p:spTgt spid="234"/>
                                        </p:tgtEl>
                                        <p:attrNameLst>
                                          <p:attrName>style.visibility</p:attrName>
                                        </p:attrNameLst>
                                      </p:cBhvr>
                                      <p:to>
                                        <p:strVal val="visible"/>
                                      </p:to>
                                    </p:set>
                                    <p:animEffect transition="in" filter="fade">
                                      <p:cBhvr>
                                        <p:cTn id="25" dur="1000"/>
                                        <p:tgtEl>
                                          <p:spTgt spid="234"/>
                                        </p:tgtEl>
                                      </p:cBhvr>
                                    </p:animEffect>
                                  </p:childTnLst>
                                </p:cTn>
                              </p:par>
                              <p:par>
                                <p:cTn id="26" presetID="10" presetClass="entr" presetSubtype="0" fill="hold" nodeType="withEffect">
                                  <p:stCondLst>
                                    <p:cond delay="0"/>
                                  </p:stCondLst>
                                  <p:childTnLst>
                                    <p:set>
                                      <p:cBhvr>
                                        <p:cTn id="27" dur="1" fill="hold">
                                          <p:stCondLst>
                                            <p:cond delay="0"/>
                                          </p:stCondLst>
                                        </p:cTn>
                                        <p:tgtEl>
                                          <p:spTgt spid="232"/>
                                        </p:tgtEl>
                                        <p:attrNameLst>
                                          <p:attrName>style.visibility</p:attrName>
                                        </p:attrNameLst>
                                      </p:cBhvr>
                                      <p:to>
                                        <p:strVal val="visible"/>
                                      </p:to>
                                    </p:set>
                                    <p:animEffect transition="in" filter="fade">
                                      <p:cBhvr>
                                        <p:cTn id="28" dur="10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p:nvPr>
        </p:nvSpPr>
        <p:spPr>
          <a:xfrm>
            <a:off x="311700" y="1810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 EXTRACTION</a:t>
            </a:r>
            <a:endParaRPr/>
          </a:p>
        </p:txBody>
      </p:sp>
      <p:sp>
        <p:nvSpPr>
          <p:cNvPr id="240" name="Google Shape;240;p28"/>
          <p:cNvSpPr txBox="1">
            <a:spLocks noGrp="1"/>
          </p:cNvSpPr>
          <p:nvPr>
            <p:ph type="body" idx="1"/>
          </p:nvPr>
        </p:nvSpPr>
        <p:spPr>
          <a:xfrm>
            <a:off x="311700" y="826875"/>
            <a:ext cx="8520600" cy="6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Detected contours and extracted first the outer boxes(or rectangles) and then the inner boxes(or squares) that contain the characters.</a:t>
            </a:r>
            <a:endParaRPr/>
          </a:p>
        </p:txBody>
      </p:sp>
      <p:pic>
        <p:nvPicPr>
          <p:cNvPr id="241" name="Google Shape;241;p28"/>
          <p:cNvPicPr preferRelativeResize="0"/>
          <p:nvPr/>
        </p:nvPicPr>
        <p:blipFill>
          <a:blip r:embed="rId3">
            <a:alphaModFix/>
          </a:blip>
          <a:stretch>
            <a:fillRect/>
          </a:stretch>
        </p:blipFill>
        <p:spPr>
          <a:xfrm>
            <a:off x="0" y="1681898"/>
            <a:ext cx="9143999" cy="1030903"/>
          </a:xfrm>
          <a:prstGeom prst="rect">
            <a:avLst/>
          </a:prstGeom>
          <a:noFill/>
          <a:ln>
            <a:noFill/>
          </a:ln>
        </p:spPr>
      </p:pic>
      <p:sp>
        <p:nvSpPr>
          <p:cNvPr id="242" name="Google Shape;242;p28"/>
          <p:cNvSpPr/>
          <p:nvPr/>
        </p:nvSpPr>
        <p:spPr>
          <a:xfrm>
            <a:off x="410675" y="1681900"/>
            <a:ext cx="8520600" cy="459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0"/>
          </a:p>
        </p:txBody>
      </p:sp>
      <p:sp>
        <p:nvSpPr>
          <p:cNvPr id="243" name="Google Shape;243;p28"/>
          <p:cNvSpPr/>
          <p:nvPr/>
        </p:nvSpPr>
        <p:spPr>
          <a:xfrm>
            <a:off x="459600" y="225882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983600" y="225882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1507600" y="225882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txBox="1"/>
          <p:nvPr/>
        </p:nvSpPr>
        <p:spPr>
          <a:xfrm>
            <a:off x="459600" y="2911125"/>
            <a:ext cx="43098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After repeating noise removal steps for contours along with smoothening techniques, we get:</a:t>
            </a:r>
            <a:endParaRPr>
              <a:latin typeface="Open Sans"/>
              <a:ea typeface="Open Sans"/>
              <a:cs typeface="Open Sans"/>
              <a:sym typeface="Open Sans"/>
            </a:endParaRPr>
          </a:p>
        </p:txBody>
      </p:sp>
      <p:pic>
        <p:nvPicPr>
          <p:cNvPr id="247" name="Google Shape;247;p28"/>
          <p:cNvPicPr preferRelativeResize="0"/>
          <p:nvPr/>
        </p:nvPicPr>
        <p:blipFill>
          <a:blip r:embed="rId4">
            <a:alphaModFix/>
          </a:blip>
          <a:stretch>
            <a:fillRect/>
          </a:stretch>
        </p:blipFill>
        <p:spPr>
          <a:xfrm>
            <a:off x="4846863" y="3002925"/>
            <a:ext cx="647700" cy="647700"/>
          </a:xfrm>
          <a:prstGeom prst="rect">
            <a:avLst/>
          </a:prstGeom>
          <a:noFill/>
          <a:ln>
            <a:noFill/>
          </a:ln>
        </p:spPr>
      </p:pic>
      <p:pic>
        <p:nvPicPr>
          <p:cNvPr id="248" name="Google Shape;248;p28"/>
          <p:cNvPicPr preferRelativeResize="0"/>
          <p:nvPr/>
        </p:nvPicPr>
        <p:blipFill>
          <a:blip r:embed="rId5">
            <a:alphaModFix/>
          </a:blip>
          <a:stretch>
            <a:fillRect/>
          </a:stretch>
        </p:blipFill>
        <p:spPr>
          <a:xfrm>
            <a:off x="5987113" y="2998163"/>
            <a:ext cx="657225" cy="657225"/>
          </a:xfrm>
          <a:prstGeom prst="rect">
            <a:avLst/>
          </a:prstGeom>
          <a:noFill/>
          <a:ln>
            <a:noFill/>
          </a:ln>
        </p:spPr>
      </p:pic>
      <p:pic>
        <p:nvPicPr>
          <p:cNvPr id="249" name="Google Shape;249;p28"/>
          <p:cNvPicPr preferRelativeResize="0"/>
          <p:nvPr/>
        </p:nvPicPr>
        <p:blipFill>
          <a:blip r:embed="rId6">
            <a:alphaModFix/>
          </a:blip>
          <a:stretch>
            <a:fillRect/>
          </a:stretch>
        </p:blipFill>
        <p:spPr>
          <a:xfrm>
            <a:off x="7094025" y="3002925"/>
            <a:ext cx="657225" cy="647700"/>
          </a:xfrm>
          <a:prstGeom prst="rect">
            <a:avLst/>
          </a:prstGeom>
          <a:noFill/>
          <a:ln>
            <a:noFill/>
          </a:ln>
        </p:spPr>
      </p:pic>
      <p:sp>
        <p:nvSpPr>
          <p:cNvPr id="250" name="Google Shape;250;p28"/>
          <p:cNvSpPr txBox="1"/>
          <p:nvPr/>
        </p:nvSpPr>
        <p:spPr>
          <a:xfrm>
            <a:off x="459600" y="3940750"/>
            <a:ext cx="8419200" cy="7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Characters were sorted according to pixel coordinates to get the correct order for ease of storage and labelling.</a:t>
            </a:r>
            <a:endParaRPr>
              <a:latin typeface="Open Sans"/>
              <a:ea typeface="Open Sans"/>
              <a:cs typeface="Open Sans"/>
              <a:sym typeface="Open Sans"/>
            </a:endParaRPr>
          </a:p>
        </p:txBody>
      </p:sp>
      <p:sp>
        <p:nvSpPr>
          <p:cNvPr id="251" name="Google Shape;251;p28"/>
          <p:cNvSpPr/>
          <p:nvPr/>
        </p:nvSpPr>
        <p:spPr>
          <a:xfrm>
            <a:off x="2061050" y="225882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2614500" y="225882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3138500" y="225882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3662500" y="225882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4215950" y="227767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4769400" y="227767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5263950" y="227767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5817400" y="227767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6311950" y="225882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6865400" y="227767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7418850" y="227767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7913400" y="227767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8466850" y="227767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26" descr="D:\Praxis\Ads\Praxis Full Logo - Copy.jpg">
            <a:extLst>
              <a:ext uri="{FF2B5EF4-FFF2-40B4-BE49-F238E27FC236}">
                <a16:creationId xmlns:a16="http://schemas.microsoft.com/office/drawing/2014/main" id="{0AB95DCB-E7F9-4D77-A623-08C5880AACFE}"/>
              </a:ext>
            </a:extLst>
          </p:cNvPr>
          <p:cNvPicPr>
            <a:picLocks noChangeAspect="1" noChangeArrowheads="1"/>
          </p:cNvPicPr>
          <p:nvPr/>
        </p:nvPicPr>
        <p:blipFill>
          <a:blip r:embed="rId7" cstate="print"/>
          <a:srcRect/>
          <a:stretch>
            <a:fillRect/>
          </a:stretch>
        </p:blipFill>
        <p:spPr bwMode="auto">
          <a:xfrm>
            <a:off x="7839661" y="88789"/>
            <a:ext cx="1114434" cy="685501"/>
          </a:xfrm>
          <a:prstGeom prst="rect">
            <a:avLst/>
          </a:prstGeom>
          <a:noFill/>
          <a:ln w="9525">
            <a:noFill/>
            <a:miter lim="800000"/>
            <a:headEnd/>
            <a:tailEnd/>
          </a:ln>
        </p:spPr>
      </p:pic>
      <p:cxnSp>
        <p:nvCxnSpPr>
          <p:cNvPr id="28" name="Straight Connector 27">
            <a:extLst>
              <a:ext uri="{FF2B5EF4-FFF2-40B4-BE49-F238E27FC236}">
                <a16:creationId xmlns:a16="http://schemas.microsoft.com/office/drawing/2014/main" id="{22B4DAE2-D537-45E6-9310-042BFDDEE87B}"/>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B6A1674-8407-47E3-9E9F-F6146D958C0D}"/>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10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1000"/>
                                        <p:tgtEl>
                                          <p:spTgt spid="243"/>
                                        </p:tgtEl>
                                      </p:cBhvr>
                                    </p:animEffect>
                                  </p:childTnLst>
                                </p:cTn>
                              </p:par>
                              <p:par>
                                <p:cTn id="13" presetID="10" presetClass="entr" presetSubtype="0" fill="hold" nodeType="with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par>
                                <p:cTn id="16" presetID="10" presetClass="entr" presetSubtype="0" fill="hold" nodeType="withEffect">
                                  <p:stCondLst>
                                    <p:cond delay="0"/>
                                  </p:stCondLst>
                                  <p:childTnLst>
                                    <p:set>
                                      <p:cBhvr>
                                        <p:cTn id="17" dur="1" fill="hold">
                                          <p:stCondLst>
                                            <p:cond delay="0"/>
                                          </p:stCondLst>
                                        </p:cTn>
                                        <p:tgtEl>
                                          <p:spTgt spid="245"/>
                                        </p:tgtEl>
                                        <p:attrNameLst>
                                          <p:attrName>style.visibility</p:attrName>
                                        </p:attrNameLst>
                                      </p:cBhvr>
                                      <p:to>
                                        <p:strVal val="visible"/>
                                      </p:to>
                                    </p:set>
                                    <p:animEffect transition="in" filter="fade">
                                      <p:cBhvr>
                                        <p:cTn id="18" dur="1000"/>
                                        <p:tgtEl>
                                          <p:spTgt spid="245"/>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1000"/>
                                        <p:tgtEl>
                                          <p:spTgt spid="251"/>
                                        </p:tgtEl>
                                      </p:cBhvr>
                                    </p:animEffect>
                                  </p:childTnLst>
                                </p:cTn>
                              </p:par>
                              <p:par>
                                <p:cTn id="22" presetID="10" presetClass="entr" presetSubtype="0" fill="hold" nodeType="withEffect">
                                  <p:stCondLst>
                                    <p:cond delay="0"/>
                                  </p:stCondLst>
                                  <p:childTnLst>
                                    <p:set>
                                      <p:cBhvr>
                                        <p:cTn id="23" dur="1" fill="hold">
                                          <p:stCondLst>
                                            <p:cond delay="0"/>
                                          </p:stCondLst>
                                        </p:cTn>
                                        <p:tgtEl>
                                          <p:spTgt spid="252"/>
                                        </p:tgtEl>
                                        <p:attrNameLst>
                                          <p:attrName>style.visibility</p:attrName>
                                        </p:attrNameLst>
                                      </p:cBhvr>
                                      <p:to>
                                        <p:strVal val="visible"/>
                                      </p:to>
                                    </p:set>
                                    <p:animEffect transition="in" filter="fade">
                                      <p:cBhvr>
                                        <p:cTn id="24" dur="1000"/>
                                        <p:tgtEl>
                                          <p:spTgt spid="252"/>
                                        </p:tgtEl>
                                      </p:cBhvr>
                                    </p:animEffect>
                                  </p:childTnLst>
                                </p:cTn>
                              </p:par>
                              <p:par>
                                <p:cTn id="25" presetID="10" presetClass="entr" presetSubtype="0" fill="hold" nodeType="withEffect">
                                  <p:stCondLst>
                                    <p:cond delay="0"/>
                                  </p:stCondLst>
                                  <p:childTnLst>
                                    <p:set>
                                      <p:cBhvr>
                                        <p:cTn id="26" dur="1" fill="hold">
                                          <p:stCondLst>
                                            <p:cond delay="0"/>
                                          </p:stCondLst>
                                        </p:cTn>
                                        <p:tgtEl>
                                          <p:spTgt spid="253"/>
                                        </p:tgtEl>
                                        <p:attrNameLst>
                                          <p:attrName>style.visibility</p:attrName>
                                        </p:attrNameLst>
                                      </p:cBhvr>
                                      <p:to>
                                        <p:strVal val="visible"/>
                                      </p:to>
                                    </p:set>
                                    <p:animEffect transition="in" filter="fade">
                                      <p:cBhvr>
                                        <p:cTn id="27" dur="1000"/>
                                        <p:tgtEl>
                                          <p:spTgt spid="253"/>
                                        </p:tgtEl>
                                      </p:cBhvr>
                                    </p:animEffect>
                                  </p:childTnLst>
                                </p:cTn>
                              </p:par>
                              <p:par>
                                <p:cTn id="28" presetID="10" presetClass="entr" presetSubtype="0" fill="hold" nodeType="withEffect">
                                  <p:stCondLst>
                                    <p:cond delay="0"/>
                                  </p:stCondLst>
                                  <p:childTnLst>
                                    <p:set>
                                      <p:cBhvr>
                                        <p:cTn id="29" dur="1" fill="hold">
                                          <p:stCondLst>
                                            <p:cond delay="0"/>
                                          </p:stCondLst>
                                        </p:cTn>
                                        <p:tgtEl>
                                          <p:spTgt spid="254"/>
                                        </p:tgtEl>
                                        <p:attrNameLst>
                                          <p:attrName>style.visibility</p:attrName>
                                        </p:attrNameLst>
                                      </p:cBhvr>
                                      <p:to>
                                        <p:strVal val="visible"/>
                                      </p:to>
                                    </p:set>
                                    <p:animEffect transition="in" filter="fade">
                                      <p:cBhvr>
                                        <p:cTn id="30" dur="1000"/>
                                        <p:tgtEl>
                                          <p:spTgt spid="254"/>
                                        </p:tgtEl>
                                      </p:cBhvr>
                                    </p:animEffect>
                                  </p:childTnLst>
                                </p:cTn>
                              </p:par>
                              <p:par>
                                <p:cTn id="31" presetID="10"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animEffect transition="in" filter="fade">
                                      <p:cBhvr>
                                        <p:cTn id="33" dur="1000"/>
                                        <p:tgtEl>
                                          <p:spTgt spid="255"/>
                                        </p:tgtEl>
                                      </p:cBhvr>
                                    </p:animEffect>
                                  </p:childTnLst>
                                </p:cTn>
                              </p:par>
                              <p:par>
                                <p:cTn id="34" presetID="10" presetClass="entr" presetSubtype="0" fill="hold" nodeType="withEffect">
                                  <p:stCondLst>
                                    <p:cond delay="0"/>
                                  </p:stCondLst>
                                  <p:childTnLst>
                                    <p:set>
                                      <p:cBhvr>
                                        <p:cTn id="35" dur="1" fill="hold">
                                          <p:stCondLst>
                                            <p:cond delay="0"/>
                                          </p:stCondLst>
                                        </p:cTn>
                                        <p:tgtEl>
                                          <p:spTgt spid="256"/>
                                        </p:tgtEl>
                                        <p:attrNameLst>
                                          <p:attrName>style.visibility</p:attrName>
                                        </p:attrNameLst>
                                      </p:cBhvr>
                                      <p:to>
                                        <p:strVal val="visible"/>
                                      </p:to>
                                    </p:set>
                                    <p:animEffect transition="in" filter="fade">
                                      <p:cBhvr>
                                        <p:cTn id="36" dur="1000"/>
                                        <p:tgtEl>
                                          <p:spTgt spid="256"/>
                                        </p:tgtEl>
                                      </p:cBhvr>
                                    </p:animEffect>
                                  </p:childTnLst>
                                </p:cTn>
                              </p:par>
                              <p:par>
                                <p:cTn id="37" presetID="10" presetClass="entr" presetSubtype="0" fill="hold" nodeType="withEffect">
                                  <p:stCondLst>
                                    <p:cond delay="0"/>
                                  </p:stCondLst>
                                  <p:childTnLst>
                                    <p:set>
                                      <p:cBhvr>
                                        <p:cTn id="38" dur="1" fill="hold">
                                          <p:stCondLst>
                                            <p:cond delay="0"/>
                                          </p:stCondLst>
                                        </p:cTn>
                                        <p:tgtEl>
                                          <p:spTgt spid="257"/>
                                        </p:tgtEl>
                                        <p:attrNameLst>
                                          <p:attrName>style.visibility</p:attrName>
                                        </p:attrNameLst>
                                      </p:cBhvr>
                                      <p:to>
                                        <p:strVal val="visible"/>
                                      </p:to>
                                    </p:set>
                                    <p:animEffect transition="in" filter="fade">
                                      <p:cBhvr>
                                        <p:cTn id="39" dur="1000"/>
                                        <p:tgtEl>
                                          <p:spTgt spid="257"/>
                                        </p:tgtEl>
                                      </p:cBhvr>
                                    </p:animEffect>
                                  </p:childTnLst>
                                </p:cTn>
                              </p:par>
                              <p:par>
                                <p:cTn id="40" presetID="10" presetClass="entr" presetSubtype="0" fill="hold" nodeType="withEffect">
                                  <p:stCondLst>
                                    <p:cond delay="0"/>
                                  </p:stCondLst>
                                  <p:childTnLst>
                                    <p:set>
                                      <p:cBhvr>
                                        <p:cTn id="41" dur="1" fill="hold">
                                          <p:stCondLst>
                                            <p:cond delay="0"/>
                                          </p:stCondLst>
                                        </p:cTn>
                                        <p:tgtEl>
                                          <p:spTgt spid="258"/>
                                        </p:tgtEl>
                                        <p:attrNameLst>
                                          <p:attrName>style.visibility</p:attrName>
                                        </p:attrNameLst>
                                      </p:cBhvr>
                                      <p:to>
                                        <p:strVal val="visible"/>
                                      </p:to>
                                    </p:set>
                                    <p:animEffect transition="in" filter="fade">
                                      <p:cBhvr>
                                        <p:cTn id="42" dur="1000"/>
                                        <p:tgtEl>
                                          <p:spTgt spid="258"/>
                                        </p:tgtEl>
                                      </p:cBhvr>
                                    </p:animEffect>
                                  </p:childTnLst>
                                </p:cTn>
                              </p:par>
                              <p:par>
                                <p:cTn id="43" presetID="10" presetClass="entr" presetSubtype="0" fill="hold" nodeType="withEffect">
                                  <p:stCondLst>
                                    <p:cond delay="0"/>
                                  </p:stCondLst>
                                  <p:childTnLst>
                                    <p:set>
                                      <p:cBhvr>
                                        <p:cTn id="44" dur="1" fill="hold">
                                          <p:stCondLst>
                                            <p:cond delay="0"/>
                                          </p:stCondLst>
                                        </p:cTn>
                                        <p:tgtEl>
                                          <p:spTgt spid="259"/>
                                        </p:tgtEl>
                                        <p:attrNameLst>
                                          <p:attrName>style.visibility</p:attrName>
                                        </p:attrNameLst>
                                      </p:cBhvr>
                                      <p:to>
                                        <p:strVal val="visible"/>
                                      </p:to>
                                    </p:set>
                                    <p:animEffect transition="in" filter="fade">
                                      <p:cBhvr>
                                        <p:cTn id="45" dur="1000"/>
                                        <p:tgtEl>
                                          <p:spTgt spid="259"/>
                                        </p:tgtEl>
                                      </p:cBhvr>
                                    </p:animEffect>
                                  </p:childTnLst>
                                </p:cTn>
                              </p:par>
                              <p:par>
                                <p:cTn id="46" presetID="10" presetClass="entr" presetSubtype="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Effect transition="in" filter="fade">
                                      <p:cBhvr>
                                        <p:cTn id="48" dur="1000"/>
                                        <p:tgtEl>
                                          <p:spTgt spid="260"/>
                                        </p:tgtEl>
                                      </p:cBhvr>
                                    </p:animEffect>
                                  </p:childTnLst>
                                </p:cTn>
                              </p:par>
                              <p:par>
                                <p:cTn id="49" presetID="10" presetClass="entr" presetSubtype="0" fill="hold" nodeType="withEffect">
                                  <p:stCondLst>
                                    <p:cond delay="0"/>
                                  </p:stCondLst>
                                  <p:childTnLst>
                                    <p:set>
                                      <p:cBhvr>
                                        <p:cTn id="50" dur="1" fill="hold">
                                          <p:stCondLst>
                                            <p:cond delay="0"/>
                                          </p:stCondLst>
                                        </p:cTn>
                                        <p:tgtEl>
                                          <p:spTgt spid="261"/>
                                        </p:tgtEl>
                                        <p:attrNameLst>
                                          <p:attrName>style.visibility</p:attrName>
                                        </p:attrNameLst>
                                      </p:cBhvr>
                                      <p:to>
                                        <p:strVal val="visible"/>
                                      </p:to>
                                    </p:set>
                                    <p:animEffect transition="in" filter="fade">
                                      <p:cBhvr>
                                        <p:cTn id="51" dur="1000"/>
                                        <p:tgtEl>
                                          <p:spTgt spid="261"/>
                                        </p:tgtEl>
                                      </p:cBhvr>
                                    </p:animEffect>
                                  </p:childTnLst>
                                </p:cTn>
                              </p:par>
                              <p:par>
                                <p:cTn id="52" presetID="10" presetClass="entr" presetSubtype="0" fill="hold" nodeType="withEffect">
                                  <p:stCondLst>
                                    <p:cond delay="0"/>
                                  </p:stCondLst>
                                  <p:childTnLst>
                                    <p:set>
                                      <p:cBhvr>
                                        <p:cTn id="53" dur="1" fill="hold">
                                          <p:stCondLst>
                                            <p:cond delay="0"/>
                                          </p:stCondLst>
                                        </p:cTn>
                                        <p:tgtEl>
                                          <p:spTgt spid="262"/>
                                        </p:tgtEl>
                                        <p:attrNameLst>
                                          <p:attrName>style.visibility</p:attrName>
                                        </p:attrNameLst>
                                      </p:cBhvr>
                                      <p:to>
                                        <p:strVal val="visible"/>
                                      </p:to>
                                    </p:set>
                                    <p:animEffect transition="in" filter="fade">
                                      <p:cBhvr>
                                        <p:cTn id="54" dur="1000"/>
                                        <p:tgtEl>
                                          <p:spTgt spid="262"/>
                                        </p:tgtEl>
                                      </p:cBhvr>
                                    </p:animEffect>
                                  </p:childTnLst>
                                </p:cTn>
                              </p:par>
                              <p:par>
                                <p:cTn id="55" presetID="10" presetClass="entr" presetSubtype="0" fill="hold" nodeType="withEffect">
                                  <p:stCondLst>
                                    <p:cond delay="0"/>
                                  </p:stCondLst>
                                  <p:childTnLst>
                                    <p:set>
                                      <p:cBhvr>
                                        <p:cTn id="56" dur="1" fill="hold">
                                          <p:stCondLst>
                                            <p:cond delay="0"/>
                                          </p:stCondLst>
                                        </p:cTn>
                                        <p:tgtEl>
                                          <p:spTgt spid="263"/>
                                        </p:tgtEl>
                                        <p:attrNameLst>
                                          <p:attrName>style.visibility</p:attrName>
                                        </p:attrNameLst>
                                      </p:cBhvr>
                                      <p:to>
                                        <p:strVal val="visible"/>
                                      </p:to>
                                    </p:set>
                                    <p:animEffect transition="in" filter="fade">
                                      <p:cBhvr>
                                        <p:cTn id="57" dur="1000"/>
                                        <p:tgtEl>
                                          <p:spTgt spid="26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7"/>
                                        </p:tgtEl>
                                        <p:attrNameLst>
                                          <p:attrName>style.visibility</p:attrName>
                                        </p:attrNameLst>
                                      </p:cBhvr>
                                      <p:to>
                                        <p:strVal val="visible"/>
                                      </p:to>
                                    </p:set>
                                    <p:animEffect transition="in" filter="fade">
                                      <p:cBhvr>
                                        <p:cTn id="62" dur="1100"/>
                                        <p:tgtEl>
                                          <p:spTgt spid="247"/>
                                        </p:tgtEl>
                                      </p:cBhvr>
                                    </p:animEffect>
                                  </p:childTnLst>
                                </p:cTn>
                              </p:par>
                              <p:par>
                                <p:cTn id="63" presetID="10" presetClass="entr" presetSubtype="0" fill="hold" nodeType="withEffect">
                                  <p:stCondLst>
                                    <p:cond delay="0"/>
                                  </p:stCondLst>
                                  <p:childTnLst>
                                    <p:set>
                                      <p:cBhvr>
                                        <p:cTn id="64" dur="1" fill="hold">
                                          <p:stCondLst>
                                            <p:cond delay="0"/>
                                          </p:stCondLst>
                                        </p:cTn>
                                        <p:tgtEl>
                                          <p:spTgt spid="248"/>
                                        </p:tgtEl>
                                        <p:attrNameLst>
                                          <p:attrName>style.visibility</p:attrName>
                                        </p:attrNameLst>
                                      </p:cBhvr>
                                      <p:to>
                                        <p:strVal val="visible"/>
                                      </p:to>
                                    </p:set>
                                    <p:animEffect transition="in" filter="fade">
                                      <p:cBhvr>
                                        <p:cTn id="65" dur="1000"/>
                                        <p:tgtEl>
                                          <p:spTgt spid="248"/>
                                        </p:tgtEl>
                                      </p:cBhvr>
                                    </p:animEffect>
                                  </p:childTnLst>
                                </p:cTn>
                              </p:par>
                              <p:par>
                                <p:cTn id="66" presetID="10" presetClass="entr" presetSubtype="0" fill="hold" nodeType="withEffect">
                                  <p:stCondLst>
                                    <p:cond delay="0"/>
                                  </p:stCondLst>
                                  <p:childTnLst>
                                    <p:set>
                                      <p:cBhvr>
                                        <p:cTn id="67" dur="1" fill="hold">
                                          <p:stCondLst>
                                            <p:cond delay="0"/>
                                          </p:stCondLst>
                                        </p:cTn>
                                        <p:tgtEl>
                                          <p:spTgt spid="249"/>
                                        </p:tgtEl>
                                        <p:attrNameLst>
                                          <p:attrName>style.visibility</p:attrName>
                                        </p:attrNameLst>
                                      </p:cBhvr>
                                      <p:to>
                                        <p:strVal val="visible"/>
                                      </p:to>
                                    </p:set>
                                    <p:animEffect transition="in" filter="fade">
                                      <p:cBhvr>
                                        <p:cTn id="6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29">
            <a:hlinkClick r:id="rId3" action="ppaction://hlinksldjump"/>
          </p:cNvPr>
          <p:cNvPicPr preferRelativeResize="0"/>
          <p:nvPr/>
        </p:nvPicPr>
        <p:blipFill>
          <a:blip r:embed="rId4">
            <a:alphaModFix/>
          </a:blip>
          <a:stretch>
            <a:fillRect/>
          </a:stretch>
        </p:blipFill>
        <p:spPr>
          <a:xfrm>
            <a:off x="126500" y="313925"/>
            <a:ext cx="2052025" cy="1564975"/>
          </a:xfrm>
          <a:prstGeom prst="rect">
            <a:avLst/>
          </a:prstGeom>
          <a:noFill/>
          <a:ln>
            <a:noFill/>
          </a:ln>
        </p:spPr>
      </p:pic>
      <p:pic>
        <p:nvPicPr>
          <p:cNvPr id="269" name="Google Shape;269;p29">
            <a:hlinkClick r:id="rId5" action="ppaction://hlinksldjump"/>
          </p:cNvPr>
          <p:cNvPicPr preferRelativeResize="0"/>
          <p:nvPr/>
        </p:nvPicPr>
        <p:blipFill>
          <a:blip r:embed="rId6">
            <a:alphaModFix/>
          </a:blip>
          <a:stretch>
            <a:fillRect/>
          </a:stretch>
        </p:blipFill>
        <p:spPr>
          <a:xfrm>
            <a:off x="3245237" y="313925"/>
            <a:ext cx="2443700" cy="1564975"/>
          </a:xfrm>
          <a:prstGeom prst="rect">
            <a:avLst/>
          </a:prstGeom>
          <a:noFill/>
          <a:ln>
            <a:noFill/>
          </a:ln>
        </p:spPr>
      </p:pic>
      <p:pic>
        <p:nvPicPr>
          <p:cNvPr id="270" name="Google Shape;270;p29"/>
          <p:cNvPicPr preferRelativeResize="0"/>
          <p:nvPr/>
        </p:nvPicPr>
        <p:blipFill>
          <a:blip r:embed="rId7">
            <a:alphaModFix/>
          </a:blip>
          <a:stretch>
            <a:fillRect/>
          </a:stretch>
        </p:blipFill>
        <p:spPr>
          <a:xfrm>
            <a:off x="6662550" y="247250"/>
            <a:ext cx="647700" cy="647700"/>
          </a:xfrm>
          <a:prstGeom prst="rect">
            <a:avLst/>
          </a:prstGeom>
          <a:noFill/>
          <a:ln>
            <a:noFill/>
          </a:ln>
        </p:spPr>
      </p:pic>
      <p:pic>
        <p:nvPicPr>
          <p:cNvPr id="271" name="Google Shape;271;p29"/>
          <p:cNvPicPr preferRelativeResize="0"/>
          <p:nvPr/>
        </p:nvPicPr>
        <p:blipFill>
          <a:blip r:embed="rId8">
            <a:alphaModFix/>
          </a:blip>
          <a:stretch>
            <a:fillRect/>
          </a:stretch>
        </p:blipFill>
        <p:spPr>
          <a:xfrm>
            <a:off x="6675738" y="1123550"/>
            <a:ext cx="666750" cy="638175"/>
          </a:xfrm>
          <a:prstGeom prst="rect">
            <a:avLst/>
          </a:prstGeom>
          <a:noFill/>
          <a:ln>
            <a:noFill/>
          </a:ln>
        </p:spPr>
      </p:pic>
      <p:pic>
        <p:nvPicPr>
          <p:cNvPr id="272" name="Google Shape;272;p29"/>
          <p:cNvPicPr preferRelativeResize="0"/>
          <p:nvPr/>
        </p:nvPicPr>
        <p:blipFill>
          <a:blip r:embed="rId9">
            <a:alphaModFix/>
          </a:blip>
          <a:stretch>
            <a:fillRect/>
          </a:stretch>
        </p:blipFill>
        <p:spPr>
          <a:xfrm>
            <a:off x="7482838" y="247250"/>
            <a:ext cx="657225" cy="647700"/>
          </a:xfrm>
          <a:prstGeom prst="rect">
            <a:avLst/>
          </a:prstGeom>
          <a:noFill/>
          <a:ln>
            <a:noFill/>
          </a:ln>
        </p:spPr>
      </p:pic>
      <p:pic>
        <p:nvPicPr>
          <p:cNvPr id="273" name="Google Shape;273;p29"/>
          <p:cNvPicPr preferRelativeResize="0"/>
          <p:nvPr/>
        </p:nvPicPr>
        <p:blipFill>
          <a:blip r:embed="rId10">
            <a:alphaModFix/>
          </a:blip>
          <a:stretch>
            <a:fillRect/>
          </a:stretch>
        </p:blipFill>
        <p:spPr>
          <a:xfrm>
            <a:off x="7518338" y="1118800"/>
            <a:ext cx="657225" cy="647700"/>
          </a:xfrm>
          <a:prstGeom prst="rect">
            <a:avLst/>
          </a:prstGeom>
          <a:noFill/>
          <a:ln>
            <a:noFill/>
          </a:ln>
        </p:spPr>
      </p:pic>
      <p:pic>
        <p:nvPicPr>
          <p:cNvPr id="274" name="Google Shape;274;p29">
            <a:hlinkClick r:id="rId11" action="ppaction://hlinksldjump"/>
          </p:cNvPr>
          <p:cNvPicPr preferRelativeResize="0"/>
          <p:nvPr/>
        </p:nvPicPr>
        <p:blipFill>
          <a:blip r:embed="rId12">
            <a:alphaModFix/>
          </a:blip>
          <a:stretch>
            <a:fillRect/>
          </a:stretch>
        </p:blipFill>
        <p:spPr>
          <a:xfrm>
            <a:off x="6549813" y="3007863"/>
            <a:ext cx="2594275" cy="1485900"/>
          </a:xfrm>
          <a:prstGeom prst="rect">
            <a:avLst/>
          </a:prstGeom>
          <a:noFill/>
          <a:ln>
            <a:noFill/>
          </a:ln>
        </p:spPr>
      </p:pic>
      <p:pic>
        <p:nvPicPr>
          <p:cNvPr id="275" name="Google Shape;275;p29"/>
          <p:cNvPicPr preferRelativeResize="0"/>
          <p:nvPr/>
        </p:nvPicPr>
        <p:blipFill>
          <a:blip r:embed="rId13">
            <a:alphaModFix/>
          </a:blip>
          <a:stretch>
            <a:fillRect/>
          </a:stretch>
        </p:blipFill>
        <p:spPr>
          <a:xfrm rot="5400000">
            <a:off x="2238975" y="646725"/>
            <a:ext cx="945847" cy="899374"/>
          </a:xfrm>
          <a:prstGeom prst="rect">
            <a:avLst/>
          </a:prstGeom>
          <a:noFill/>
          <a:ln>
            <a:noFill/>
          </a:ln>
        </p:spPr>
      </p:pic>
      <p:pic>
        <p:nvPicPr>
          <p:cNvPr id="276" name="Google Shape;276;p29"/>
          <p:cNvPicPr preferRelativeResize="0"/>
          <p:nvPr/>
        </p:nvPicPr>
        <p:blipFill>
          <a:blip r:embed="rId13">
            <a:alphaModFix/>
          </a:blip>
          <a:stretch>
            <a:fillRect/>
          </a:stretch>
        </p:blipFill>
        <p:spPr>
          <a:xfrm rot="5400000">
            <a:off x="5740037" y="646725"/>
            <a:ext cx="945847" cy="899375"/>
          </a:xfrm>
          <a:prstGeom prst="rect">
            <a:avLst/>
          </a:prstGeom>
          <a:noFill/>
          <a:ln>
            <a:noFill/>
          </a:ln>
        </p:spPr>
      </p:pic>
      <p:pic>
        <p:nvPicPr>
          <p:cNvPr id="277" name="Google Shape;277;p29"/>
          <p:cNvPicPr preferRelativeResize="0"/>
          <p:nvPr/>
        </p:nvPicPr>
        <p:blipFill>
          <a:blip r:embed="rId13">
            <a:alphaModFix/>
          </a:blip>
          <a:stretch>
            <a:fillRect/>
          </a:stretch>
        </p:blipFill>
        <p:spPr>
          <a:xfrm rot="10800000">
            <a:off x="8140087" y="2122062"/>
            <a:ext cx="945847" cy="899374"/>
          </a:xfrm>
          <a:prstGeom prst="rect">
            <a:avLst/>
          </a:prstGeom>
          <a:noFill/>
          <a:ln>
            <a:noFill/>
          </a:ln>
        </p:spPr>
      </p:pic>
      <p:sp>
        <p:nvSpPr>
          <p:cNvPr id="278" name="Google Shape;278;p29"/>
          <p:cNvSpPr txBox="1"/>
          <p:nvPr/>
        </p:nvSpPr>
        <p:spPr>
          <a:xfrm>
            <a:off x="72775" y="2038338"/>
            <a:ext cx="30888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Collecting Data</a:t>
            </a:r>
            <a:endParaRPr sz="2400" b="1">
              <a:latin typeface="Open Sans"/>
              <a:ea typeface="Open Sans"/>
              <a:cs typeface="Open Sans"/>
              <a:sym typeface="Open Sans"/>
            </a:endParaRPr>
          </a:p>
        </p:txBody>
      </p:sp>
      <p:sp>
        <p:nvSpPr>
          <p:cNvPr id="279" name="Google Shape;279;p29"/>
          <p:cNvSpPr txBox="1"/>
          <p:nvPr/>
        </p:nvSpPr>
        <p:spPr>
          <a:xfrm>
            <a:off x="2878050" y="2038338"/>
            <a:ext cx="33879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Data Preprocessing</a:t>
            </a:r>
            <a:endParaRPr sz="2200" b="1">
              <a:latin typeface="Open Sans"/>
              <a:ea typeface="Open Sans"/>
              <a:cs typeface="Open Sans"/>
              <a:sym typeface="Open Sans"/>
            </a:endParaRPr>
          </a:p>
        </p:txBody>
      </p:sp>
      <p:sp>
        <p:nvSpPr>
          <p:cNvPr id="280" name="Google Shape;280;p29">
            <a:hlinkClick r:id="rId14" action="ppaction://hlinksldjump"/>
          </p:cNvPr>
          <p:cNvSpPr txBox="1"/>
          <p:nvPr/>
        </p:nvSpPr>
        <p:spPr>
          <a:xfrm>
            <a:off x="6365700" y="1862250"/>
            <a:ext cx="20127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Character Extraction</a:t>
            </a:r>
            <a:endParaRPr sz="2200" b="1">
              <a:latin typeface="Open Sans"/>
              <a:ea typeface="Open Sans"/>
              <a:cs typeface="Open Sans"/>
              <a:sym typeface="Open Sans"/>
            </a:endParaRPr>
          </a:p>
        </p:txBody>
      </p:sp>
      <p:sp>
        <p:nvSpPr>
          <p:cNvPr id="281" name="Google Shape;281;p29"/>
          <p:cNvSpPr txBox="1"/>
          <p:nvPr/>
        </p:nvSpPr>
        <p:spPr>
          <a:xfrm>
            <a:off x="7095301" y="4407950"/>
            <a:ext cx="15273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Training</a:t>
            </a:r>
            <a:endParaRPr sz="2200" b="1">
              <a:latin typeface="Open Sans"/>
              <a:ea typeface="Open Sans"/>
              <a:cs typeface="Open Sans"/>
              <a:sym typeface="Open Sans"/>
            </a:endParaRPr>
          </a:p>
        </p:txBody>
      </p:sp>
      <p:pic>
        <p:nvPicPr>
          <p:cNvPr id="282" name="Google Shape;282;p29"/>
          <p:cNvPicPr preferRelativeResize="0"/>
          <p:nvPr/>
        </p:nvPicPr>
        <p:blipFill>
          <a:blip r:embed="rId15">
            <a:alphaModFix/>
          </a:blip>
          <a:stretch>
            <a:fillRect/>
          </a:stretch>
        </p:blipFill>
        <p:spPr>
          <a:xfrm>
            <a:off x="8312663" y="252013"/>
            <a:ext cx="657225" cy="638175"/>
          </a:xfrm>
          <a:prstGeom prst="rect">
            <a:avLst/>
          </a:prstGeom>
          <a:noFill/>
          <a:ln>
            <a:noFill/>
          </a:ln>
        </p:spPr>
      </p:pic>
      <p:pic>
        <p:nvPicPr>
          <p:cNvPr id="283" name="Google Shape;283;p29"/>
          <p:cNvPicPr preferRelativeResize="0"/>
          <p:nvPr/>
        </p:nvPicPr>
        <p:blipFill>
          <a:blip r:embed="rId16">
            <a:alphaModFix/>
          </a:blip>
          <a:stretch>
            <a:fillRect/>
          </a:stretch>
        </p:blipFill>
        <p:spPr>
          <a:xfrm>
            <a:off x="8329288" y="1135173"/>
            <a:ext cx="624008" cy="614964"/>
          </a:xfrm>
          <a:prstGeom prst="rect">
            <a:avLst/>
          </a:prstGeom>
          <a:noFill/>
          <a:ln>
            <a:noFill/>
          </a:ln>
        </p:spPr>
      </p:pic>
      <p:pic>
        <p:nvPicPr>
          <p:cNvPr id="18" name="Picture 17" descr="D:\Praxis\Ads\Praxis Full Logo - Copy.jpg">
            <a:extLst>
              <a:ext uri="{FF2B5EF4-FFF2-40B4-BE49-F238E27FC236}">
                <a16:creationId xmlns:a16="http://schemas.microsoft.com/office/drawing/2014/main" id="{7048F14A-63E8-415E-995B-623832A57076}"/>
              </a:ext>
            </a:extLst>
          </p:cNvPr>
          <p:cNvPicPr>
            <a:picLocks noChangeAspect="1" noChangeArrowheads="1"/>
          </p:cNvPicPr>
          <p:nvPr/>
        </p:nvPicPr>
        <p:blipFill>
          <a:blip r:embed="rId17" cstate="print"/>
          <a:srcRect/>
          <a:stretch>
            <a:fillRect/>
          </a:stretch>
        </p:blipFill>
        <p:spPr bwMode="auto">
          <a:xfrm>
            <a:off x="7839661" y="88789"/>
            <a:ext cx="1114434" cy="685501"/>
          </a:xfrm>
          <a:prstGeom prst="rect">
            <a:avLst/>
          </a:prstGeom>
          <a:noFill/>
          <a:ln w="9525">
            <a:noFill/>
            <a:miter lim="800000"/>
            <a:headEnd/>
            <a:tailEnd/>
          </a:ln>
        </p:spPr>
      </p:pic>
      <p:cxnSp>
        <p:nvCxnSpPr>
          <p:cNvPr id="19" name="Straight Connector 18">
            <a:extLst>
              <a:ext uri="{FF2B5EF4-FFF2-40B4-BE49-F238E27FC236}">
                <a16:creationId xmlns:a16="http://schemas.microsoft.com/office/drawing/2014/main" id="{0E8A81DD-557D-4F4E-9865-166A0B061BF4}"/>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F7590E-CBEF-4C33-BFA6-CB75024A5513}"/>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par>
                                <p:cTn id="8" presetID="10" presetClass="entr" presetSubtype="0" fill="hold" nodeType="withEffect">
                                  <p:stCondLst>
                                    <p:cond delay="0"/>
                                  </p:stCondLst>
                                  <p:childTnLst>
                                    <p:set>
                                      <p:cBhvr>
                                        <p:cTn id="9" dur="1" fill="hold">
                                          <p:stCondLst>
                                            <p:cond delay="0"/>
                                          </p:stCondLst>
                                        </p:cTn>
                                        <p:tgtEl>
                                          <p:spTgt spid="277"/>
                                        </p:tgtEl>
                                        <p:attrNameLst>
                                          <p:attrName>style.visibility</p:attrName>
                                        </p:attrNameLst>
                                      </p:cBhvr>
                                      <p:to>
                                        <p:strVal val="visible"/>
                                      </p:to>
                                    </p:set>
                                    <p:animEffect transition="in" filter="fade">
                                      <p:cBhvr>
                                        <p:cTn id="10" dur="1000"/>
                                        <p:tgtEl>
                                          <p:spTgt spid="277"/>
                                        </p:tgtEl>
                                      </p:cBhvr>
                                    </p:animEffect>
                                  </p:childTnLst>
                                </p:cTn>
                              </p:par>
                              <p:par>
                                <p:cTn id="11" presetID="10" presetClass="entr" presetSubtype="0" fill="hold" nodeType="withEffect">
                                  <p:stCondLst>
                                    <p:cond delay="0"/>
                                  </p:stCondLst>
                                  <p:childTnLst>
                                    <p:set>
                                      <p:cBhvr>
                                        <p:cTn id="12" dur="1" fill="hold">
                                          <p:stCondLst>
                                            <p:cond delay="0"/>
                                          </p:stCondLst>
                                        </p:cTn>
                                        <p:tgtEl>
                                          <p:spTgt spid="281"/>
                                        </p:tgtEl>
                                        <p:attrNameLst>
                                          <p:attrName>style.visibility</p:attrName>
                                        </p:attrNameLst>
                                      </p:cBhvr>
                                      <p:to>
                                        <p:strVal val="visible"/>
                                      </p:to>
                                    </p:set>
                                    <p:animEffect transition="in" filter="fade">
                                      <p:cBhvr>
                                        <p:cTn id="13" dur="1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0"/>
          <p:cNvSpPr txBox="1">
            <a:spLocks noGrp="1"/>
          </p:cNvSpPr>
          <p:nvPr>
            <p:ph type="title"/>
          </p:nvPr>
        </p:nvSpPr>
        <p:spPr>
          <a:xfrm>
            <a:off x="261600" y="-1017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a:t>
            </a:r>
            <a:endParaRPr/>
          </a:p>
        </p:txBody>
      </p:sp>
      <p:sp>
        <p:nvSpPr>
          <p:cNvPr id="289" name="Google Shape;289;p30"/>
          <p:cNvSpPr txBox="1">
            <a:spLocks noGrp="1"/>
          </p:cNvSpPr>
          <p:nvPr>
            <p:ph type="body" idx="1"/>
          </p:nvPr>
        </p:nvSpPr>
        <p:spPr>
          <a:xfrm>
            <a:off x="3890200" y="0"/>
            <a:ext cx="5133000" cy="20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Trained ResNet from scratch:</a:t>
            </a:r>
            <a:endParaRPr/>
          </a:p>
          <a:p>
            <a:pPr marL="457200" lvl="0" indent="-342900" algn="l" rtl="0">
              <a:spcBef>
                <a:spcPts val="1600"/>
              </a:spcBef>
              <a:spcAft>
                <a:spcPts val="0"/>
              </a:spcAft>
              <a:buSzPts val="1800"/>
              <a:buChar char="●"/>
            </a:pPr>
            <a:r>
              <a:rPr lang="en"/>
              <a:t>Epochs=10</a:t>
            </a:r>
            <a:endParaRPr/>
          </a:p>
          <a:p>
            <a:pPr marL="457200" lvl="0" indent="-342900" algn="l" rtl="0">
              <a:spcBef>
                <a:spcPts val="0"/>
              </a:spcBef>
              <a:spcAft>
                <a:spcPts val="0"/>
              </a:spcAft>
              <a:buSzPts val="1800"/>
              <a:buChar char="●"/>
            </a:pPr>
            <a:r>
              <a:rPr lang="en"/>
              <a:t>Batch Size=32</a:t>
            </a:r>
            <a:endParaRPr/>
          </a:p>
          <a:p>
            <a:pPr marL="457200" lvl="0" indent="-342900" algn="l" rtl="0">
              <a:spcBef>
                <a:spcPts val="0"/>
              </a:spcBef>
              <a:spcAft>
                <a:spcPts val="0"/>
              </a:spcAft>
              <a:buSzPts val="1800"/>
              <a:buChar char="●"/>
            </a:pPr>
            <a:r>
              <a:rPr lang="en"/>
              <a:t>Optimizer=Adam(Learning rate= 0.001</a:t>
            </a:r>
            <a:endParaRPr/>
          </a:p>
          <a:p>
            <a:pPr marL="457200" lvl="0" indent="-342900" algn="l" rtl="0">
              <a:spcBef>
                <a:spcPts val="0"/>
              </a:spcBef>
              <a:spcAft>
                <a:spcPts val="0"/>
              </a:spcAft>
              <a:buSzPts val="1800"/>
              <a:buChar char="●"/>
            </a:pPr>
            <a:r>
              <a:rPr lang="en"/>
              <a:t>Loss Metric=Categorical CrossEntropy</a:t>
            </a:r>
            <a:endParaRPr/>
          </a:p>
          <a:p>
            <a:pPr marL="457200" lvl="0" indent="-342900" algn="l" rtl="0">
              <a:spcBef>
                <a:spcPts val="0"/>
              </a:spcBef>
              <a:spcAft>
                <a:spcPts val="0"/>
              </a:spcAft>
              <a:buSzPts val="1800"/>
              <a:buChar char="●"/>
            </a:pPr>
            <a:r>
              <a:rPr lang="en"/>
              <a:t>Time Per Epoch=437 seconds</a:t>
            </a:r>
            <a:endParaRPr/>
          </a:p>
          <a:p>
            <a:pPr marL="457200" lvl="0" indent="-342900" algn="l" rtl="0">
              <a:spcBef>
                <a:spcPts val="0"/>
              </a:spcBef>
              <a:spcAft>
                <a:spcPts val="0"/>
              </a:spcAft>
              <a:buSzPts val="1800"/>
              <a:buChar char="●"/>
            </a:pPr>
            <a:r>
              <a:rPr lang="en"/>
              <a:t>Validation Accuracy: 88.5%</a:t>
            </a:r>
            <a:endParaRPr/>
          </a:p>
        </p:txBody>
      </p:sp>
      <p:pic>
        <p:nvPicPr>
          <p:cNvPr id="290" name="Google Shape;290;p30"/>
          <p:cNvPicPr preferRelativeResize="0"/>
          <p:nvPr/>
        </p:nvPicPr>
        <p:blipFill>
          <a:blip r:embed="rId3">
            <a:alphaModFix/>
          </a:blip>
          <a:stretch>
            <a:fillRect/>
          </a:stretch>
        </p:blipFill>
        <p:spPr>
          <a:xfrm>
            <a:off x="76200" y="2522625"/>
            <a:ext cx="3600450" cy="2514600"/>
          </a:xfrm>
          <a:prstGeom prst="rect">
            <a:avLst/>
          </a:prstGeom>
          <a:noFill/>
          <a:ln>
            <a:noFill/>
          </a:ln>
        </p:spPr>
      </p:pic>
      <p:pic>
        <p:nvPicPr>
          <p:cNvPr id="291" name="Google Shape;291;p30"/>
          <p:cNvPicPr preferRelativeResize="0"/>
          <p:nvPr/>
        </p:nvPicPr>
        <p:blipFill>
          <a:blip r:embed="rId4">
            <a:alphaModFix/>
          </a:blip>
          <a:stretch>
            <a:fillRect/>
          </a:stretch>
        </p:blipFill>
        <p:spPr>
          <a:xfrm>
            <a:off x="4364425" y="2615225"/>
            <a:ext cx="3489825" cy="2362225"/>
          </a:xfrm>
          <a:prstGeom prst="rect">
            <a:avLst/>
          </a:prstGeom>
          <a:noFill/>
          <a:ln>
            <a:noFill/>
          </a:ln>
        </p:spPr>
      </p:pic>
      <p:sp>
        <p:nvSpPr>
          <p:cNvPr id="292" name="Google Shape;292;p30"/>
          <p:cNvSpPr txBox="1"/>
          <p:nvPr/>
        </p:nvSpPr>
        <p:spPr>
          <a:xfrm>
            <a:off x="76200" y="491275"/>
            <a:ext cx="3753900" cy="154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latin typeface="Open Sans"/>
                <a:ea typeface="Open Sans"/>
                <a:cs typeface="Open Sans"/>
                <a:sym typeface="Open Sans"/>
              </a:rPr>
              <a:t>Data Augmentation Techniques used:</a:t>
            </a:r>
            <a:endParaRPr sz="1800">
              <a:solidFill>
                <a:schemeClr val="dk2"/>
              </a:solidFill>
              <a:latin typeface="Open Sans"/>
              <a:ea typeface="Open Sans"/>
              <a:cs typeface="Open Sans"/>
              <a:sym typeface="Open Sans"/>
            </a:endParaRPr>
          </a:p>
          <a:p>
            <a:pPr marL="457200" lvl="0" indent="-342900" algn="l" rtl="0">
              <a:lnSpc>
                <a:spcPct val="115000"/>
              </a:lnSpc>
              <a:spcBef>
                <a:spcPts val="1600"/>
              </a:spcBef>
              <a:spcAft>
                <a:spcPts val="0"/>
              </a:spcAft>
              <a:buClr>
                <a:schemeClr val="dk2"/>
              </a:buClr>
              <a:buSzPts val="1800"/>
              <a:buFont typeface="Open Sans"/>
              <a:buAutoNum type="arabicPeriod"/>
            </a:pPr>
            <a:r>
              <a:rPr lang="en" sz="1800">
                <a:solidFill>
                  <a:schemeClr val="dk2"/>
                </a:solidFill>
                <a:latin typeface="Open Sans"/>
                <a:ea typeface="Open Sans"/>
                <a:cs typeface="Open Sans"/>
                <a:sym typeface="Open Sans"/>
              </a:rPr>
              <a:t>Shear</a:t>
            </a:r>
            <a:endParaRPr sz="1800">
              <a:solidFill>
                <a:schemeClr val="dk2"/>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2"/>
              </a:buClr>
              <a:buSzPts val="1800"/>
              <a:buFont typeface="Open Sans"/>
              <a:buAutoNum type="arabicPeriod"/>
            </a:pPr>
            <a:r>
              <a:rPr lang="en" sz="1800">
                <a:solidFill>
                  <a:schemeClr val="dk2"/>
                </a:solidFill>
                <a:latin typeface="Open Sans"/>
                <a:ea typeface="Open Sans"/>
                <a:cs typeface="Open Sans"/>
                <a:sym typeface="Open Sans"/>
              </a:rPr>
              <a:t>Zoom</a:t>
            </a:r>
            <a:endParaRPr sz="1800">
              <a:solidFill>
                <a:schemeClr val="dk2"/>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2"/>
              </a:buClr>
              <a:buSzPts val="1800"/>
              <a:buFont typeface="Open Sans"/>
              <a:buAutoNum type="arabicPeriod"/>
            </a:pPr>
            <a:r>
              <a:rPr lang="en" sz="1800">
                <a:solidFill>
                  <a:schemeClr val="dk2"/>
                </a:solidFill>
                <a:latin typeface="Open Sans"/>
                <a:ea typeface="Open Sans"/>
                <a:cs typeface="Open Sans"/>
                <a:sym typeface="Open Sans"/>
              </a:rPr>
              <a:t>Rotation [To handle form tilt]</a:t>
            </a:r>
            <a:endParaRPr sz="1800">
              <a:solidFill>
                <a:schemeClr val="dk2"/>
              </a:solidFill>
              <a:latin typeface="Open Sans"/>
              <a:ea typeface="Open Sans"/>
              <a:cs typeface="Open Sans"/>
              <a:sym typeface="Open Sans"/>
            </a:endParaRPr>
          </a:p>
        </p:txBody>
      </p:sp>
      <p:pic>
        <p:nvPicPr>
          <p:cNvPr id="7" name="Picture 6" descr="D:\Praxis\Ads\Praxis Full Logo - Copy.jpg">
            <a:extLst>
              <a:ext uri="{FF2B5EF4-FFF2-40B4-BE49-F238E27FC236}">
                <a16:creationId xmlns:a16="http://schemas.microsoft.com/office/drawing/2014/main" id="{B8088DF8-B4E0-456F-B094-AAB5E9A2F07B}"/>
              </a:ext>
            </a:extLst>
          </p:cNvPr>
          <p:cNvPicPr>
            <a:picLocks noChangeAspect="1" noChangeArrowheads="1"/>
          </p:cNvPicPr>
          <p:nvPr/>
        </p:nvPicPr>
        <p:blipFill>
          <a:blip r:embed="rId5" cstate="print"/>
          <a:srcRect/>
          <a:stretch>
            <a:fillRect/>
          </a:stretch>
        </p:blipFill>
        <p:spPr bwMode="auto">
          <a:xfrm>
            <a:off x="7839661" y="88789"/>
            <a:ext cx="1114434" cy="685501"/>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0972B553-B31D-4E80-B2BE-53F4982FC8FA}"/>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F1DD600-E4F0-4689-A902-9447A914F215}"/>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1">
            <a:hlinkClick r:id="rId3" action="ppaction://hlinksldjump"/>
          </p:cNvPr>
          <p:cNvPicPr preferRelativeResize="0"/>
          <p:nvPr/>
        </p:nvPicPr>
        <p:blipFill>
          <a:blip r:embed="rId4">
            <a:alphaModFix/>
          </a:blip>
          <a:stretch>
            <a:fillRect/>
          </a:stretch>
        </p:blipFill>
        <p:spPr>
          <a:xfrm>
            <a:off x="126500" y="313925"/>
            <a:ext cx="2052025" cy="1564975"/>
          </a:xfrm>
          <a:prstGeom prst="rect">
            <a:avLst/>
          </a:prstGeom>
          <a:noFill/>
          <a:ln>
            <a:noFill/>
          </a:ln>
        </p:spPr>
      </p:pic>
      <p:pic>
        <p:nvPicPr>
          <p:cNvPr id="298" name="Google Shape;298;p31">
            <a:hlinkClick r:id="rId5" action="ppaction://hlinksldjump"/>
          </p:cNvPr>
          <p:cNvPicPr preferRelativeResize="0"/>
          <p:nvPr/>
        </p:nvPicPr>
        <p:blipFill>
          <a:blip r:embed="rId6">
            <a:alphaModFix/>
          </a:blip>
          <a:stretch>
            <a:fillRect/>
          </a:stretch>
        </p:blipFill>
        <p:spPr>
          <a:xfrm>
            <a:off x="3245237" y="313925"/>
            <a:ext cx="2443700" cy="1564975"/>
          </a:xfrm>
          <a:prstGeom prst="rect">
            <a:avLst/>
          </a:prstGeom>
          <a:noFill/>
          <a:ln>
            <a:noFill/>
          </a:ln>
        </p:spPr>
      </p:pic>
      <p:pic>
        <p:nvPicPr>
          <p:cNvPr id="299" name="Google Shape;299;p31"/>
          <p:cNvPicPr preferRelativeResize="0"/>
          <p:nvPr/>
        </p:nvPicPr>
        <p:blipFill>
          <a:blip r:embed="rId7">
            <a:alphaModFix/>
          </a:blip>
          <a:stretch>
            <a:fillRect/>
          </a:stretch>
        </p:blipFill>
        <p:spPr>
          <a:xfrm>
            <a:off x="6662550" y="247250"/>
            <a:ext cx="647700" cy="647700"/>
          </a:xfrm>
          <a:prstGeom prst="rect">
            <a:avLst/>
          </a:prstGeom>
          <a:noFill/>
          <a:ln>
            <a:noFill/>
          </a:ln>
        </p:spPr>
      </p:pic>
      <p:pic>
        <p:nvPicPr>
          <p:cNvPr id="300" name="Google Shape;300;p31"/>
          <p:cNvPicPr preferRelativeResize="0"/>
          <p:nvPr/>
        </p:nvPicPr>
        <p:blipFill>
          <a:blip r:embed="rId8">
            <a:alphaModFix/>
          </a:blip>
          <a:stretch>
            <a:fillRect/>
          </a:stretch>
        </p:blipFill>
        <p:spPr>
          <a:xfrm>
            <a:off x="6675738" y="1123550"/>
            <a:ext cx="666750" cy="638175"/>
          </a:xfrm>
          <a:prstGeom prst="rect">
            <a:avLst/>
          </a:prstGeom>
          <a:noFill/>
          <a:ln>
            <a:noFill/>
          </a:ln>
        </p:spPr>
      </p:pic>
      <p:pic>
        <p:nvPicPr>
          <p:cNvPr id="301" name="Google Shape;301;p31"/>
          <p:cNvPicPr preferRelativeResize="0"/>
          <p:nvPr/>
        </p:nvPicPr>
        <p:blipFill>
          <a:blip r:embed="rId9">
            <a:alphaModFix/>
          </a:blip>
          <a:stretch>
            <a:fillRect/>
          </a:stretch>
        </p:blipFill>
        <p:spPr>
          <a:xfrm>
            <a:off x="7482838" y="247250"/>
            <a:ext cx="657225" cy="647700"/>
          </a:xfrm>
          <a:prstGeom prst="rect">
            <a:avLst/>
          </a:prstGeom>
          <a:noFill/>
          <a:ln>
            <a:noFill/>
          </a:ln>
        </p:spPr>
      </p:pic>
      <p:pic>
        <p:nvPicPr>
          <p:cNvPr id="302" name="Google Shape;302;p31"/>
          <p:cNvPicPr preferRelativeResize="0"/>
          <p:nvPr/>
        </p:nvPicPr>
        <p:blipFill>
          <a:blip r:embed="rId10">
            <a:alphaModFix/>
          </a:blip>
          <a:stretch>
            <a:fillRect/>
          </a:stretch>
        </p:blipFill>
        <p:spPr>
          <a:xfrm>
            <a:off x="7518338" y="1118800"/>
            <a:ext cx="657225" cy="647700"/>
          </a:xfrm>
          <a:prstGeom prst="rect">
            <a:avLst/>
          </a:prstGeom>
          <a:noFill/>
          <a:ln>
            <a:noFill/>
          </a:ln>
        </p:spPr>
      </p:pic>
      <p:pic>
        <p:nvPicPr>
          <p:cNvPr id="303" name="Google Shape;303;p31">
            <a:hlinkClick r:id="rId11" action="ppaction://hlinksldjump"/>
          </p:cNvPr>
          <p:cNvPicPr preferRelativeResize="0"/>
          <p:nvPr/>
        </p:nvPicPr>
        <p:blipFill>
          <a:blip r:embed="rId12">
            <a:alphaModFix/>
          </a:blip>
          <a:stretch>
            <a:fillRect/>
          </a:stretch>
        </p:blipFill>
        <p:spPr>
          <a:xfrm>
            <a:off x="6549813" y="3007863"/>
            <a:ext cx="2594275" cy="1485900"/>
          </a:xfrm>
          <a:prstGeom prst="rect">
            <a:avLst/>
          </a:prstGeom>
          <a:noFill/>
          <a:ln>
            <a:noFill/>
          </a:ln>
        </p:spPr>
      </p:pic>
      <p:pic>
        <p:nvPicPr>
          <p:cNvPr id="304" name="Google Shape;304;p31"/>
          <p:cNvPicPr preferRelativeResize="0"/>
          <p:nvPr/>
        </p:nvPicPr>
        <p:blipFill rotWithShape="1">
          <a:blip r:embed="rId13">
            <a:alphaModFix/>
          </a:blip>
          <a:srcRect t="8158" b="8159"/>
          <a:stretch/>
        </p:blipFill>
        <p:spPr>
          <a:xfrm>
            <a:off x="126500" y="2696725"/>
            <a:ext cx="4069075" cy="1915375"/>
          </a:xfrm>
          <a:prstGeom prst="rect">
            <a:avLst/>
          </a:prstGeom>
          <a:noFill/>
          <a:ln>
            <a:noFill/>
          </a:ln>
        </p:spPr>
      </p:pic>
      <p:pic>
        <p:nvPicPr>
          <p:cNvPr id="305" name="Google Shape;305;p31">
            <a:hlinkClick r:id="rId14" action="ppaction://hlinksldjump"/>
          </p:cNvPr>
          <p:cNvPicPr preferRelativeResize="0"/>
          <p:nvPr/>
        </p:nvPicPr>
        <p:blipFill>
          <a:blip r:embed="rId15">
            <a:alphaModFix/>
          </a:blip>
          <a:stretch>
            <a:fillRect/>
          </a:stretch>
        </p:blipFill>
        <p:spPr>
          <a:xfrm>
            <a:off x="4195575" y="3021421"/>
            <a:ext cx="1354950" cy="1373175"/>
          </a:xfrm>
          <a:prstGeom prst="rect">
            <a:avLst/>
          </a:prstGeom>
          <a:noFill/>
          <a:ln>
            <a:noFill/>
          </a:ln>
        </p:spPr>
      </p:pic>
      <p:pic>
        <p:nvPicPr>
          <p:cNvPr id="306" name="Google Shape;306;p31"/>
          <p:cNvPicPr preferRelativeResize="0"/>
          <p:nvPr/>
        </p:nvPicPr>
        <p:blipFill>
          <a:blip r:embed="rId16">
            <a:alphaModFix/>
          </a:blip>
          <a:stretch>
            <a:fillRect/>
          </a:stretch>
        </p:blipFill>
        <p:spPr>
          <a:xfrm rot="5400000">
            <a:off x="2238975" y="646725"/>
            <a:ext cx="945847" cy="899374"/>
          </a:xfrm>
          <a:prstGeom prst="rect">
            <a:avLst/>
          </a:prstGeom>
          <a:noFill/>
          <a:ln>
            <a:noFill/>
          </a:ln>
        </p:spPr>
      </p:pic>
      <p:pic>
        <p:nvPicPr>
          <p:cNvPr id="307" name="Google Shape;307;p31"/>
          <p:cNvPicPr preferRelativeResize="0"/>
          <p:nvPr/>
        </p:nvPicPr>
        <p:blipFill>
          <a:blip r:embed="rId16">
            <a:alphaModFix/>
          </a:blip>
          <a:stretch>
            <a:fillRect/>
          </a:stretch>
        </p:blipFill>
        <p:spPr>
          <a:xfrm rot="5400000">
            <a:off x="5740037" y="646725"/>
            <a:ext cx="945847" cy="899375"/>
          </a:xfrm>
          <a:prstGeom prst="rect">
            <a:avLst/>
          </a:prstGeom>
          <a:noFill/>
          <a:ln>
            <a:noFill/>
          </a:ln>
        </p:spPr>
      </p:pic>
      <p:pic>
        <p:nvPicPr>
          <p:cNvPr id="308" name="Google Shape;308;p31"/>
          <p:cNvPicPr preferRelativeResize="0"/>
          <p:nvPr/>
        </p:nvPicPr>
        <p:blipFill>
          <a:blip r:embed="rId16">
            <a:alphaModFix/>
          </a:blip>
          <a:stretch>
            <a:fillRect/>
          </a:stretch>
        </p:blipFill>
        <p:spPr>
          <a:xfrm rot="10800000">
            <a:off x="8140087" y="2122062"/>
            <a:ext cx="945847" cy="899374"/>
          </a:xfrm>
          <a:prstGeom prst="rect">
            <a:avLst/>
          </a:prstGeom>
          <a:noFill/>
          <a:ln>
            <a:noFill/>
          </a:ln>
        </p:spPr>
      </p:pic>
      <p:pic>
        <p:nvPicPr>
          <p:cNvPr id="309" name="Google Shape;309;p31"/>
          <p:cNvPicPr preferRelativeResize="0"/>
          <p:nvPr/>
        </p:nvPicPr>
        <p:blipFill>
          <a:blip r:embed="rId16">
            <a:alphaModFix/>
          </a:blip>
          <a:stretch>
            <a:fillRect/>
          </a:stretch>
        </p:blipFill>
        <p:spPr>
          <a:xfrm rot="-5400000">
            <a:off x="5513637" y="3301125"/>
            <a:ext cx="945847" cy="899375"/>
          </a:xfrm>
          <a:prstGeom prst="rect">
            <a:avLst/>
          </a:prstGeom>
          <a:noFill/>
          <a:ln>
            <a:noFill/>
          </a:ln>
        </p:spPr>
      </p:pic>
      <p:sp>
        <p:nvSpPr>
          <p:cNvPr id="310" name="Google Shape;310;p31"/>
          <p:cNvSpPr txBox="1"/>
          <p:nvPr/>
        </p:nvSpPr>
        <p:spPr>
          <a:xfrm>
            <a:off x="72775" y="2038338"/>
            <a:ext cx="30888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Collecting Data</a:t>
            </a:r>
            <a:endParaRPr sz="2400" b="1">
              <a:latin typeface="Open Sans"/>
              <a:ea typeface="Open Sans"/>
              <a:cs typeface="Open Sans"/>
              <a:sym typeface="Open Sans"/>
            </a:endParaRPr>
          </a:p>
        </p:txBody>
      </p:sp>
      <p:sp>
        <p:nvSpPr>
          <p:cNvPr id="311" name="Google Shape;311;p31"/>
          <p:cNvSpPr txBox="1"/>
          <p:nvPr/>
        </p:nvSpPr>
        <p:spPr>
          <a:xfrm>
            <a:off x="2878050" y="2038338"/>
            <a:ext cx="33879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Data Preprocessing</a:t>
            </a:r>
            <a:endParaRPr sz="2200" b="1">
              <a:latin typeface="Open Sans"/>
              <a:ea typeface="Open Sans"/>
              <a:cs typeface="Open Sans"/>
              <a:sym typeface="Open Sans"/>
            </a:endParaRPr>
          </a:p>
        </p:txBody>
      </p:sp>
      <p:sp>
        <p:nvSpPr>
          <p:cNvPr id="312" name="Google Shape;312;p31">
            <a:hlinkClick r:id="rId17" action="ppaction://hlinksldjump"/>
          </p:cNvPr>
          <p:cNvSpPr txBox="1"/>
          <p:nvPr/>
        </p:nvSpPr>
        <p:spPr>
          <a:xfrm>
            <a:off x="6365700" y="1862250"/>
            <a:ext cx="20127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Character Extraction</a:t>
            </a:r>
            <a:endParaRPr sz="2200" b="1">
              <a:latin typeface="Open Sans"/>
              <a:ea typeface="Open Sans"/>
              <a:cs typeface="Open Sans"/>
              <a:sym typeface="Open Sans"/>
            </a:endParaRPr>
          </a:p>
        </p:txBody>
      </p:sp>
      <p:sp>
        <p:nvSpPr>
          <p:cNvPr id="313" name="Google Shape;313;p31"/>
          <p:cNvSpPr txBox="1"/>
          <p:nvPr/>
        </p:nvSpPr>
        <p:spPr>
          <a:xfrm>
            <a:off x="882938" y="4543900"/>
            <a:ext cx="36579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Deploying Prototype</a:t>
            </a:r>
            <a:endParaRPr sz="2200" b="1">
              <a:latin typeface="Open Sans"/>
              <a:ea typeface="Open Sans"/>
              <a:cs typeface="Open Sans"/>
              <a:sym typeface="Open Sans"/>
            </a:endParaRPr>
          </a:p>
        </p:txBody>
      </p:sp>
      <p:sp>
        <p:nvSpPr>
          <p:cNvPr id="314" name="Google Shape;314;p31"/>
          <p:cNvSpPr txBox="1"/>
          <p:nvPr/>
        </p:nvSpPr>
        <p:spPr>
          <a:xfrm>
            <a:off x="7095301" y="4407950"/>
            <a:ext cx="15273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Training</a:t>
            </a:r>
            <a:endParaRPr sz="2200" b="1">
              <a:latin typeface="Open Sans"/>
              <a:ea typeface="Open Sans"/>
              <a:cs typeface="Open Sans"/>
              <a:sym typeface="Open Sans"/>
            </a:endParaRPr>
          </a:p>
        </p:txBody>
      </p:sp>
      <p:pic>
        <p:nvPicPr>
          <p:cNvPr id="315" name="Google Shape;315;p31"/>
          <p:cNvPicPr preferRelativeResize="0"/>
          <p:nvPr/>
        </p:nvPicPr>
        <p:blipFill>
          <a:blip r:embed="rId18">
            <a:alphaModFix/>
          </a:blip>
          <a:stretch>
            <a:fillRect/>
          </a:stretch>
        </p:blipFill>
        <p:spPr>
          <a:xfrm>
            <a:off x="8312663" y="252013"/>
            <a:ext cx="657225" cy="638175"/>
          </a:xfrm>
          <a:prstGeom prst="rect">
            <a:avLst/>
          </a:prstGeom>
          <a:noFill/>
          <a:ln>
            <a:noFill/>
          </a:ln>
        </p:spPr>
      </p:pic>
      <p:pic>
        <p:nvPicPr>
          <p:cNvPr id="316" name="Google Shape;316;p31"/>
          <p:cNvPicPr preferRelativeResize="0"/>
          <p:nvPr/>
        </p:nvPicPr>
        <p:blipFill>
          <a:blip r:embed="rId19">
            <a:alphaModFix/>
          </a:blip>
          <a:stretch>
            <a:fillRect/>
          </a:stretch>
        </p:blipFill>
        <p:spPr>
          <a:xfrm>
            <a:off x="8329288" y="1135173"/>
            <a:ext cx="624008" cy="6149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1000"/>
                                        <p:tgtEl>
                                          <p:spTgt spid="304"/>
                                        </p:tgtEl>
                                      </p:cBhvr>
                                    </p:animEffect>
                                  </p:childTnLst>
                                </p:cTn>
                              </p:par>
                              <p:par>
                                <p:cTn id="8" presetID="10" presetClass="entr" presetSubtype="0" fill="hold" nodeType="withEffect">
                                  <p:stCondLst>
                                    <p:cond delay="0"/>
                                  </p:stCondLst>
                                  <p:childTnLst>
                                    <p:set>
                                      <p:cBhvr>
                                        <p:cTn id="9" dur="1" fill="hold">
                                          <p:stCondLst>
                                            <p:cond delay="0"/>
                                          </p:stCondLst>
                                        </p:cTn>
                                        <p:tgtEl>
                                          <p:spTgt spid="305"/>
                                        </p:tgtEl>
                                        <p:attrNameLst>
                                          <p:attrName>style.visibility</p:attrName>
                                        </p:attrNameLst>
                                      </p:cBhvr>
                                      <p:to>
                                        <p:strVal val="visible"/>
                                      </p:to>
                                    </p:set>
                                    <p:animEffect transition="in" filter="fade">
                                      <p:cBhvr>
                                        <p:cTn id="10" dur="1000"/>
                                        <p:tgtEl>
                                          <p:spTgt spid="305"/>
                                        </p:tgtEl>
                                      </p:cBhvr>
                                    </p:animEffect>
                                  </p:childTnLst>
                                </p:cTn>
                              </p:par>
                              <p:par>
                                <p:cTn id="11" presetID="10" presetClass="entr" presetSubtype="0" fill="hold" nodeType="withEffect">
                                  <p:stCondLst>
                                    <p:cond delay="0"/>
                                  </p:stCondLst>
                                  <p:childTnLst>
                                    <p:set>
                                      <p:cBhvr>
                                        <p:cTn id="12" dur="1" fill="hold">
                                          <p:stCondLst>
                                            <p:cond delay="0"/>
                                          </p:stCondLst>
                                        </p:cTn>
                                        <p:tgtEl>
                                          <p:spTgt spid="309"/>
                                        </p:tgtEl>
                                        <p:attrNameLst>
                                          <p:attrName>style.visibility</p:attrName>
                                        </p:attrNameLst>
                                      </p:cBhvr>
                                      <p:to>
                                        <p:strVal val="visible"/>
                                      </p:to>
                                    </p:set>
                                    <p:animEffect transition="in" filter="fade">
                                      <p:cBhvr>
                                        <p:cTn id="13" dur="1000"/>
                                        <p:tgtEl>
                                          <p:spTgt spid="309"/>
                                        </p:tgtEl>
                                      </p:cBhvr>
                                    </p:animEffect>
                                  </p:childTnLst>
                                </p:cTn>
                              </p:par>
                              <p:par>
                                <p:cTn id="14" presetID="10" presetClass="entr" presetSubtype="0" fill="hold" nodeType="withEffect">
                                  <p:stCondLst>
                                    <p:cond delay="0"/>
                                  </p:stCondLst>
                                  <p:childTnLst>
                                    <p:set>
                                      <p:cBhvr>
                                        <p:cTn id="15" dur="1" fill="hold">
                                          <p:stCondLst>
                                            <p:cond delay="0"/>
                                          </p:stCondLst>
                                        </p:cTn>
                                        <p:tgtEl>
                                          <p:spTgt spid="313"/>
                                        </p:tgtEl>
                                        <p:attrNameLst>
                                          <p:attrName>style.visibility</p:attrName>
                                        </p:attrNameLst>
                                      </p:cBhvr>
                                      <p:to>
                                        <p:strVal val="visible"/>
                                      </p:to>
                                    </p:set>
                                    <p:animEffect transition="in" filter="fade">
                                      <p:cBhvr>
                                        <p:cTn id="16"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6234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PROBLEM</a:t>
            </a:r>
            <a:endParaRPr sz="4800"/>
          </a:p>
        </p:txBody>
      </p:sp>
      <p:sp>
        <p:nvSpPr>
          <p:cNvPr id="78" name="Google Shape;78;p14"/>
          <p:cNvSpPr txBox="1">
            <a:spLocks noGrp="1"/>
          </p:cNvSpPr>
          <p:nvPr>
            <p:ph type="body" idx="1"/>
          </p:nvPr>
        </p:nvSpPr>
        <p:spPr>
          <a:xfrm>
            <a:off x="201400" y="75137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Banks and Colleges handle hand-filled forms that need to be entered manually incurring waste of resources.</a:t>
            </a:r>
            <a:endParaRPr sz="2200"/>
          </a:p>
        </p:txBody>
      </p:sp>
      <p:pic>
        <p:nvPicPr>
          <p:cNvPr id="79" name="Google Shape;79;p14"/>
          <p:cNvPicPr preferRelativeResize="0"/>
          <p:nvPr/>
        </p:nvPicPr>
        <p:blipFill>
          <a:blip r:embed="rId3">
            <a:alphaModFix/>
          </a:blip>
          <a:stretch>
            <a:fillRect/>
          </a:stretch>
        </p:blipFill>
        <p:spPr>
          <a:xfrm>
            <a:off x="201400" y="1599800"/>
            <a:ext cx="2515725" cy="2316100"/>
          </a:xfrm>
          <a:prstGeom prst="rect">
            <a:avLst/>
          </a:prstGeom>
          <a:noFill/>
          <a:ln>
            <a:noFill/>
          </a:ln>
        </p:spPr>
      </p:pic>
      <p:pic>
        <p:nvPicPr>
          <p:cNvPr id="80" name="Google Shape;80;p14"/>
          <p:cNvPicPr preferRelativeResize="0"/>
          <p:nvPr/>
        </p:nvPicPr>
        <p:blipFill>
          <a:blip r:embed="rId4">
            <a:alphaModFix/>
          </a:blip>
          <a:stretch>
            <a:fillRect/>
          </a:stretch>
        </p:blipFill>
        <p:spPr>
          <a:xfrm>
            <a:off x="1145950" y="3092837"/>
            <a:ext cx="2787325" cy="2787326"/>
          </a:xfrm>
          <a:prstGeom prst="rect">
            <a:avLst/>
          </a:prstGeom>
          <a:noFill/>
          <a:ln>
            <a:noFill/>
          </a:ln>
        </p:spPr>
      </p:pic>
      <p:pic>
        <p:nvPicPr>
          <p:cNvPr id="81" name="Google Shape;81;p14"/>
          <p:cNvPicPr preferRelativeResize="0"/>
          <p:nvPr/>
        </p:nvPicPr>
        <p:blipFill>
          <a:blip r:embed="rId5">
            <a:alphaModFix/>
          </a:blip>
          <a:stretch>
            <a:fillRect/>
          </a:stretch>
        </p:blipFill>
        <p:spPr>
          <a:xfrm>
            <a:off x="5238100" y="1599801"/>
            <a:ext cx="3824799" cy="2551101"/>
          </a:xfrm>
          <a:prstGeom prst="rect">
            <a:avLst/>
          </a:prstGeom>
          <a:noFill/>
          <a:ln>
            <a:noFill/>
          </a:ln>
        </p:spPr>
      </p:pic>
      <p:pic>
        <p:nvPicPr>
          <p:cNvPr id="82" name="Google Shape;82;p14"/>
          <p:cNvPicPr preferRelativeResize="0"/>
          <p:nvPr/>
        </p:nvPicPr>
        <p:blipFill>
          <a:blip r:embed="rId6">
            <a:alphaModFix/>
          </a:blip>
          <a:stretch>
            <a:fillRect/>
          </a:stretch>
        </p:blipFill>
        <p:spPr>
          <a:xfrm rot="895190">
            <a:off x="3115137" y="1599800"/>
            <a:ext cx="1856092" cy="2316098"/>
          </a:xfrm>
          <a:prstGeom prst="rect">
            <a:avLst/>
          </a:prstGeom>
          <a:noFill/>
          <a:ln>
            <a:noFill/>
          </a:ln>
        </p:spPr>
      </p:pic>
      <p:pic>
        <p:nvPicPr>
          <p:cNvPr id="8" name="Picture 7" descr="D:\Praxis\Ads\Praxis Full Logo - Copy.jpg">
            <a:extLst>
              <a:ext uri="{FF2B5EF4-FFF2-40B4-BE49-F238E27FC236}">
                <a16:creationId xmlns:a16="http://schemas.microsoft.com/office/drawing/2014/main" id="{60562B12-E3B6-47D7-B879-558985C451B2}"/>
              </a:ext>
            </a:extLst>
          </p:cNvPr>
          <p:cNvPicPr>
            <a:picLocks noChangeAspect="1" noChangeArrowheads="1"/>
          </p:cNvPicPr>
          <p:nvPr/>
        </p:nvPicPr>
        <p:blipFill>
          <a:blip r:embed="rId7" cstate="print"/>
          <a:srcRect/>
          <a:stretch>
            <a:fillRect/>
          </a:stretch>
        </p:blipFill>
        <p:spPr bwMode="auto">
          <a:xfrm>
            <a:off x="7839661" y="88789"/>
            <a:ext cx="1114434" cy="685501"/>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10346A96-709D-4CEF-A9A9-8214838A7847}"/>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DB4A16-0323-4FFC-83D1-105B4B6E64BB}"/>
              </a:ext>
            </a:extLst>
          </p:cNvPr>
          <p:cNvCxnSpPr>
            <a:cxnSpLocks/>
          </p:cNvCxnSpPr>
          <p:nvPr/>
        </p:nvCxnSpPr>
        <p:spPr>
          <a:xfrm flipH="1" flipV="1">
            <a:off x="54756" y="705209"/>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2"/>
          <p:cNvSpPr txBox="1">
            <a:spLocks noGrp="1"/>
          </p:cNvSpPr>
          <p:nvPr>
            <p:ph type="title"/>
          </p:nvPr>
        </p:nvSpPr>
        <p:spPr>
          <a:xfrm>
            <a:off x="311700" y="1997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Deploying Prototype</a:t>
            </a:r>
            <a:endParaRPr/>
          </a:p>
        </p:txBody>
      </p:sp>
      <p:sp>
        <p:nvSpPr>
          <p:cNvPr id="322" name="Google Shape;322;p32"/>
          <p:cNvSpPr txBox="1">
            <a:spLocks noGrp="1"/>
          </p:cNvSpPr>
          <p:nvPr>
            <p:ph type="body" idx="1"/>
          </p:nvPr>
        </p:nvSpPr>
        <p:spPr>
          <a:xfrm>
            <a:off x="311700" y="1073050"/>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Used TkInter to create the GUI and Pyinstaller to convert it into an executable</a:t>
            </a:r>
            <a:endParaRPr/>
          </a:p>
        </p:txBody>
      </p:sp>
      <p:pic>
        <p:nvPicPr>
          <p:cNvPr id="323" name="Google Shape;323;p32"/>
          <p:cNvPicPr preferRelativeResize="0"/>
          <p:nvPr/>
        </p:nvPicPr>
        <p:blipFill>
          <a:blip r:embed="rId3">
            <a:alphaModFix/>
          </a:blip>
          <a:stretch>
            <a:fillRect/>
          </a:stretch>
        </p:blipFill>
        <p:spPr>
          <a:xfrm>
            <a:off x="311700" y="1577983"/>
            <a:ext cx="3499250" cy="3151875"/>
          </a:xfrm>
          <a:prstGeom prst="rect">
            <a:avLst/>
          </a:prstGeom>
          <a:noFill/>
          <a:ln>
            <a:noFill/>
          </a:ln>
        </p:spPr>
      </p:pic>
      <p:pic>
        <p:nvPicPr>
          <p:cNvPr id="324" name="Google Shape;324;p32"/>
          <p:cNvPicPr preferRelativeResize="0"/>
          <p:nvPr/>
        </p:nvPicPr>
        <p:blipFill>
          <a:blip r:embed="rId4">
            <a:alphaModFix/>
          </a:blip>
          <a:stretch>
            <a:fillRect/>
          </a:stretch>
        </p:blipFill>
        <p:spPr>
          <a:xfrm>
            <a:off x="4283350" y="1944275"/>
            <a:ext cx="4465750" cy="2511976"/>
          </a:xfrm>
          <a:prstGeom prst="rect">
            <a:avLst/>
          </a:prstGeom>
          <a:noFill/>
          <a:ln>
            <a:noFill/>
          </a:ln>
        </p:spPr>
      </p:pic>
      <p:pic>
        <p:nvPicPr>
          <p:cNvPr id="6" name="Picture 5" descr="D:\Praxis\Ads\Praxis Full Logo - Copy.jpg">
            <a:extLst>
              <a:ext uri="{FF2B5EF4-FFF2-40B4-BE49-F238E27FC236}">
                <a16:creationId xmlns:a16="http://schemas.microsoft.com/office/drawing/2014/main" id="{E6B4D363-4DA8-4DF4-9889-45CF458AD6A5}"/>
              </a:ext>
            </a:extLst>
          </p:cNvPr>
          <p:cNvPicPr>
            <a:picLocks noChangeAspect="1" noChangeArrowheads="1"/>
          </p:cNvPicPr>
          <p:nvPr/>
        </p:nvPicPr>
        <p:blipFill>
          <a:blip r:embed="rId5" cstate="print"/>
          <a:srcRect/>
          <a:stretch>
            <a:fillRect/>
          </a:stretch>
        </p:blipFill>
        <p:spPr bwMode="auto">
          <a:xfrm>
            <a:off x="7839661" y="88789"/>
            <a:ext cx="1114434" cy="685501"/>
          </a:xfrm>
          <a:prstGeom prst="rect">
            <a:avLst/>
          </a:prstGeom>
          <a:noFill/>
          <a:ln w="9525">
            <a:noFill/>
            <a:miter lim="800000"/>
            <a:headEnd/>
            <a:tailEnd/>
          </a:ln>
        </p:spPr>
      </p:pic>
      <p:cxnSp>
        <p:nvCxnSpPr>
          <p:cNvPr id="7" name="Straight Connector 6">
            <a:extLst>
              <a:ext uri="{FF2B5EF4-FFF2-40B4-BE49-F238E27FC236}">
                <a16:creationId xmlns:a16="http://schemas.microsoft.com/office/drawing/2014/main" id="{960F05DE-F00C-443C-B1B4-F84C3AB539D8}"/>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80146C1-9D70-4094-8D49-8B494D664515}"/>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txBox="1">
            <a:spLocks noGrp="1"/>
          </p:cNvSpPr>
          <p:nvPr>
            <p:ph type="title"/>
          </p:nvPr>
        </p:nvSpPr>
        <p:spPr>
          <a:xfrm>
            <a:off x="311700" y="138600"/>
            <a:ext cx="85206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Deployment Process</a:t>
            </a:r>
            <a:endParaRPr/>
          </a:p>
        </p:txBody>
      </p:sp>
      <p:sp>
        <p:nvSpPr>
          <p:cNvPr id="330" name="Google Shape;330;p3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1" name="Google Shape;331;p33"/>
          <p:cNvPicPr preferRelativeResize="0"/>
          <p:nvPr/>
        </p:nvPicPr>
        <p:blipFill>
          <a:blip r:embed="rId3">
            <a:alphaModFix/>
          </a:blip>
          <a:stretch>
            <a:fillRect/>
          </a:stretch>
        </p:blipFill>
        <p:spPr>
          <a:xfrm>
            <a:off x="0" y="935800"/>
            <a:ext cx="9143999" cy="4207700"/>
          </a:xfrm>
          <a:prstGeom prst="rect">
            <a:avLst/>
          </a:prstGeom>
          <a:noFill/>
          <a:ln>
            <a:noFill/>
          </a:ln>
        </p:spPr>
      </p:pic>
      <p:pic>
        <p:nvPicPr>
          <p:cNvPr id="5" name="Picture 4" descr="D:\Praxis\Ads\Praxis Full Logo - Copy.jpg">
            <a:extLst>
              <a:ext uri="{FF2B5EF4-FFF2-40B4-BE49-F238E27FC236}">
                <a16:creationId xmlns:a16="http://schemas.microsoft.com/office/drawing/2014/main" id="{C5D14F2B-D18F-4F8C-93A6-15304CA138DD}"/>
              </a:ext>
            </a:extLst>
          </p:cNvPr>
          <p:cNvPicPr>
            <a:picLocks noChangeAspect="1" noChangeArrowheads="1"/>
          </p:cNvPicPr>
          <p:nvPr/>
        </p:nvPicPr>
        <p:blipFill>
          <a:blip r:embed="rId4" cstate="print"/>
          <a:srcRect/>
          <a:stretch>
            <a:fillRect/>
          </a:stretch>
        </p:blipFill>
        <p:spPr bwMode="auto">
          <a:xfrm>
            <a:off x="7839661" y="88789"/>
            <a:ext cx="1114434" cy="685501"/>
          </a:xfrm>
          <a:prstGeom prst="rect">
            <a:avLst/>
          </a:prstGeom>
          <a:noFill/>
          <a:ln w="9525">
            <a:noFill/>
            <a:miter lim="800000"/>
            <a:headEnd/>
            <a:tailEnd/>
          </a:ln>
        </p:spPr>
      </p:pic>
      <p:cxnSp>
        <p:nvCxnSpPr>
          <p:cNvPr id="6" name="Straight Connector 5">
            <a:extLst>
              <a:ext uri="{FF2B5EF4-FFF2-40B4-BE49-F238E27FC236}">
                <a16:creationId xmlns:a16="http://schemas.microsoft.com/office/drawing/2014/main" id="{30742623-697C-4A6C-B087-9623DCCD827F}"/>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9E09D6-9B06-44EC-901D-DFB2A28C297D}"/>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4">
            <a:hlinkClick r:id="rId3" action="ppaction://hlinksldjump"/>
          </p:cNvPr>
          <p:cNvPicPr preferRelativeResize="0"/>
          <p:nvPr/>
        </p:nvPicPr>
        <p:blipFill>
          <a:blip r:embed="rId4">
            <a:alphaModFix/>
          </a:blip>
          <a:stretch>
            <a:fillRect/>
          </a:stretch>
        </p:blipFill>
        <p:spPr>
          <a:xfrm>
            <a:off x="126500" y="313925"/>
            <a:ext cx="2052025" cy="1564975"/>
          </a:xfrm>
          <a:prstGeom prst="rect">
            <a:avLst/>
          </a:prstGeom>
          <a:noFill/>
          <a:ln>
            <a:noFill/>
          </a:ln>
        </p:spPr>
      </p:pic>
      <p:pic>
        <p:nvPicPr>
          <p:cNvPr id="337" name="Google Shape;337;p34">
            <a:hlinkClick r:id="rId5" action="ppaction://hlinksldjump"/>
          </p:cNvPr>
          <p:cNvPicPr preferRelativeResize="0"/>
          <p:nvPr/>
        </p:nvPicPr>
        <p:blipFill>
          <a:blip r:embed="rId6">
            <a:alphaModFix/>
          </a:blip>
          <a:stretch>
            <a:fillRect/>
          </a:stretch>
        </p:blipFill>
        <p:spPr>
          <a:xfrm>
            <a:off x="3245237" y="313925"/>
            <a:ext cx="2443700" cy="1564975"/>
          </a:xfrm>
          <a:prstGeom prst="rect">
            <a:avLst/>
          </a:prstGeom>
          <a:noFill/>
          <a:ln>
            <a:noFill/>
          </a:ln>
        </p:spPr>
      </p:pic>
      <p:pic>
        <p:nvPicPr>
          <p:cNvPr id="338" name="Google Shape;338;p34"/>
          <p:cNvPicPr preferRelativeResize="0"/>
          <p:nvPr/>
        </p:nvPicPr>
        <p:blipFill>
          <a:blip r:embed="rId7">
            <a:alphaModFix/>
          </a:blip>
          <a:stretch>
            <a:fillRect/>
          </a:stretch>
        </p:blipFill>
        <p:spPr>
          <a:xfrm>
            <a:off x="6662550" y="247250"/>
            <a:ext cx="647700" cy="647700"/>
          </a:xfrm>
          <a:prstGeom prst="rect">
            <a:avLst/>
          </a:prstGeom>
          <a:noFill/>
          <a:ln>
            <a:noFill/>
          </a:ln>
        </p:spPr>
      </p:pic>
      <p:pic>
        <p:nvPicPr>
          <p:cNvPr id="339" name="Google Shape;339;p34"/>
          <p:cNvPicPr preferRelativeResize="0"/>
          <p:nvPr/>
        </p:nvPicPr>
        <p:blipFill>
          <a:blip r:embed="rId8">
            <a:alphaModFix/>
          </a:blip>
          <a:stretch>
            <a:fillRect/>
          </a:stretch>
        </p:blipFill>
        <p:spPr>
          <a:xfrm>
            <a:off x="6675738" y="1123550"/>
            <a:ext cx="666750" cy="638175"/>
          </a:xfrm>
          <a:prstGeom prst="rect">
            <a:avLst/>
          </a:prstGeom>
          <a:noFill/>
          <a:ln>
            <a:noFill/>
          </a:ln>
        </p:spPr>
      </p:pic>
      <p:pic>
        <p:nvPicPr>
          <p:cNvPr id="340" name="Google Shape;340;p34"/>
          <p:cNvPicPr preferRelativeResize="0"/>
          <p:nvPr/>
        </p:nvPicPr>
        <p:blipFill>
          <a:blip r:embed="rId9">
            <a:alphaModFix/>
          </a:blip>
          <a:stretch>
            <a:fillRect/>
          </a:stretch>
        </p:blipFill>
        <p:spPr>
          <a:xfrm>
            <a:off x="7482838" y="247250"/>
            <a:ext cx="657225" cy="647700"/>
          </a:xfrm>
          <a:prstGeom prst="rect">
            <a:avLst/>
          </a:prstGeom>
          <a:noFill/>
          <a:ln>
            <a:noFill/>
          </a:ln>
        </p:spPr>
      </p:pic>
      <p:pic>
        <p:nvPicPr>
          <p:cNvPr id="341" name="Google Shape;341;p34"/>
          <p:cNvPicPr preferRelativeResize="0"/>
          <p:nvPr/>
        </p:nvPicPr>
        <p:blipFill>
          <a:blip r:embed="rId10">
            <a:alphaModFix/>
          </a:blip>
          <a:stretch>
            <a:fillRect/>
          </a:stretch>
        </p:blipFill>
        <p:spPr>
          <a:xfrm>
            <a:off x="7518338" y="1118800"/>
            <a:ext cx="657225" cy="647700"/>
          </a:xfrm>
          <a:prstGeom prst="rect">
            <a:avLst/>
          </a:prstGeom>
          <a:noFill/>
          <a:ln>
            <a:noFill/>
          </a:ln>
        </p:spPr>
      </p:pic>
      <p:pic>
        <p:nvPicPr>
          <p:cNvPr id="342" name="Google Shape;342;p34">
            <a:hlinkClick r:id="rId11" action="ppaction://hlinksldjump"/>
          </p:cNvPr>
          <p:cNvPicPr preferRelativeResize="0"/>
          <p:nvPr/>
        </p:nvPicPr>
        <p:blipFill>
          <a:blip r:embed="rId12">
            <a:alphaModFix/>
          </a:blip>
          <a:stretch>
            <a:fillRect/>
          </a:stretch>
        </p:blipFill>
        <p:spPr>
          <a:xfrm>
            <a:off x="6549813" y="3007863"/>
            <a:ext cx="2594275" cy="1485900"/>
          </a:xfrm>
          <a:prstGeom prst="rect">
            <a:avLst/>
          </a:prstGeom>
          <a:noFill/>
          <a:ln>
            <a:noFill/>
          </a:ln>
        </p:spPr>
      </p:pic>
      <p:pic>
        <p:nvPicPr>
          <p:cNvPr id="343" name="Google Shape;343;p34"/>
          <p:cNvPicPr preferRelativeResize="0"/>
          <p:nvPr/>
        </p:nvPicPr>
        <p:blipFill rotWithShape="1">
          <a:blip r:embed="rId13">
            <a:alphaModFix/>
          </a:blip>
          <a:srcRect t="8158" b="8159"/>
          <a:stretch/>
        </p:blipFill>
        <p:spPr>
          <a:xfrm>
            <a:off x="126500" y="2696725"/>
            <a:ext cx="4049827" cy="1906324"/>
          </a:xfrm>
          <a:prstGeom prst="rect">
            <a:avLst/>
          </a:prstGeom>
          <a:noFill/>
          <a:ln>
            <a:noFill/>
          </a:ln>
        </p:spPr>
      </p:pic>
      <p:pic>
        <p:nvPicPr>
          <p:cNvPr id="344" name="Google Shape;344;p34">
            <a:hlinkClick r:id="rId14" action="ppaction://hlinksldjump"/>
          </p:cNvPr>
          <p:cNvPicPr preferRelativeResize="0"/>
          <p:nvPr/>
        </p:nvPicPr>
        <p:blipFill>
          <a:blip r:embed="rId15">
            <a:alphaModFix/>
          </a:blip>
          <a:stretch>
            <a:fillRect/>
          </a:stretch>
        </p:blipFill>
        <p:spPr>
          <a:xfrm>
            <a:off x="4176325" y="3001459"/>
            <a:ext cx="1354950" cy="1373175"/>
          </a:xfrm>
          <a:prstGeom prst="rect">
            <a:avLst/>
          </a:prstGeom>
          <a:noFill/>
          <a:ln>
            <a:noFill/>
          </a:ln>
        </p:spPr>
      </p:pic>
      <p:pic>
        <p:nvPicPr>
          <p:cNvPr id="345" name="Google Shape;345;p34"/>
          <p:cNvPicPr preferRelativeResize="0"/>
          <p:nvPr/>
        </p:nvPicPr>
        <p:blipFill>
          <a:blip r:embed="rId16">
            <a:alphaModFix/>
          </a:blip>
          <a:stretch>
            <a:fillRect/>
          </a:stretch>
        </p:blipFill>
        <p:spPr>
          <a:xfrm rot="5400000">
            <a:off x="2238975" y="646725"/>
            <a:ext cx="945847" cy="899374"/>
          </a:xfrm>
          <a:prstGeom prst="rect">
            <a:avLst/>
          </a:prstGeom>
          <a:noFill/>
          <a:ln>
            <a:noFill/>
          </a:ln>
        </p:spPr>
      </p:pic>
      <p:pic>
        <p:nvPicPr>
          <p:cNvPr id="346" name="Google Shape;346;p34"/>
          <p:cNvPicPr preferRelativeResize="0"/>
          <p:nvPr/>
        </p:nvPicPr>
        <p:blipFill>
          <a:blip r:embed="rId16">
            <a:alphaModFix/>
          </a:blip>
          <a:stretch>
            <a:fillRect/>
          </a:stretch>
        </p:blipFill>
        <p:spPr>
          <a:xfrm rot="5400000">
            <a:off x="5740037" y="646725"/>
            <a:ext cx="945847" cy="899375"/>
          </a:xfrm>
          <a:prstGeom prst="rect">
            <a:avLst/>
          </a:prstGeom>
          <a:noFill/>
          <a:ln>
            <a:noFill/>
          </a:ln>
        </p:spPr>
      </p:pic>
      <p:pic>
        <p:nvPicPr>
          <p:cNvPr id="347" name="Google Shape;347;p34"/>
          <p:cNvPicPr preferRelativeResize="0"/>
          <p:nvPr/>
        </p:nvPicPr>
        <p:blipFill>
          <a:blip r:embed="rId16">
            <a:alphaModFix/>
          </a:blip>
          <a:stretch>
            <a:fillRect/>
          </a:stretch>
        </p:blipFill>
        <p:spPr>
          <a:xfrm rot="10800000">
            <a:off x="8140087" y="2122062"/>
            <a:ext cx="945847" cy="899374"/>
          </a:xfrm>
          <a:prstGeom prst="rect">
            <a:avLst/>
          </a:prstGeom>
          <a:noFill/>
          <a:ln>
            <a:noFill/>
          </a:ln>
        </p:spPr>
      </p:pic>
      <p:pic>
        <p:nvPicPr>
          <p:cNvPr id="348" name="Google Shape;348;p34"/>
          <p:cNvPicPr preferRelativeResize="0"/>
          <p:nvPr/>
        </p:nvPicPr>
        <p:blipFill>
          <a:blip r:embed="rId16">
            <a:alphaModFix/>
          </a:blip>
          <a:stretch>
            <a:fillRect/>
          </a:stretch>
        </p:blipFill>
        <p:spPr>
          <a:xfrm rot="-5400000">
            <a:off x="5513637" y="3301125"/>
            <a:ext cx="945847" cy="899375"/>
          </a:xfrm>
          <a:prstGeom prst="rect">
            <a:avLst/>
          </a:prstGeom>
          <a:noFill/>
          <a:ln>
            <a:noFill/>
          </a:ln>
        </p:spPr>
      </p:pic>
      <p:sp>
        <p:nvSpPr>
          <p:cNvPr id="349" name="Google Shape;349;p34"/>
          <p:cNvSpPr txBox="1"/>
          <p:nvPr/>
        </p:nvSpPr>
        <p:spPr>
          <a:xfrm>
            <a:off x="72775" y="2038338"/>
            <a:ext cx="30888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Collecting Data</a:t>
            </a:r>
            <a:endParaRPr sz="2400" b="1">
              <a:latin typeface="Open Sans"/>
              <a:ea typeface="Open Sans"/>
              <a:cs typeface="Open Sans"/>
              <a:sym typeface="Open Sans"/>
            </a:endParaRPr>
          </a:p>
        </p:txBody>
      </p:sp>
      <p:sp>
        <p:nvSpPr>
          <p:cNvPr id="350" name="Google Shape;350;p34"/>
          <p:cNvSpPr txBox="1"/>
          <p:nvPr/>
        </p:nvSpPr>
        <p:spPr>
          <a:xfrm>
            <a:off x="2878050" y="2038338"/>
            <a:ext cx="33879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Data Preprocessing</a:t>
            </a:r>
            <a:endParaRPr sz="2200" b="1">
              <a:latin typeface="Open Sans"/>
              <a:ea typeface="Open Sans"/>
              <a:cs typeface="Open Sans"/>
              <a:sym typeface="Open Sans"/>
            </a:endParaRPr>
          </a:p>
        </p:txBody>
      </p:sp>
      <p:sp>
        <p:nvSpPr>
          <p:cNvPr id="351" name="Google Shape;351;p34">
            <a:hlinkClick r:id="rId17" action="ppaction://hlinksldjump"/>
          </p:cNvPr>
          <p:cNvSpPr txBox="1"/>
          <p:nvPr/>
        </p:nvSpPr>
        <p:spPr>
          <a:xfrm>
            <a:off x="6365700" y="1862250"/>
            <a:ext cx="20127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Character Extraction</a:t>
            </a:r>
            <a:endParaRPr sz="2200" b="1">
              <a:latin typeface="Open Sans"/>
              <a:ea typeface="Open Sans"/>
              <a:cs typeface="Open Sans"/>
              <a:sym typeface="Open Sans"/>
            </a:endParaRPr>
          </a:p>
        </p:txBody>
      </p:sp>
      <p:sp>
        <p:nvSpPr>
          <p:cNvPr id="352" name="Google Shape;352;p34"/>
          <p:cNvSpPr txBox="1"/>
          <p:nvPr/>
        </p:nvSpPr>
        <p:spPr>
          <a:xfrm>
            <a:off x="1000550" y="4603050"/>
            <a:ext cx="36579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Deploying Prototype</a:t>
            </a:r>
            <a:endParaRPr sz="2200" b="1">
              <a:latin typeface="Open Sans"/>
              <a:ea typeface="Open Sans"/>
              <a:cs typeface="Open Sans"/>
              <a:sym typeface="Open Sans"/>
            </a:endParaRPr>
          </a:p>
        </p:txBody>
      </p:sp>
      <p:sp>
        <p:nvSpPr>
          <p:cNvPr id="353" name="Google Shape;353;p34"/>
          <p:cNvSpPr txBox="1"/>
          <p:nvPr/>
        </p:nvSpPr>
        <p:spPr>
          <a:xfrm>
            <a:off x="7095301" y="4407950"/>
            <a:ext cx="15273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Open Sans"/>
                <a:ea typeface="Open Sans"/>
                <a:cs typeface="Open Sans"/>
                <a:sym typeface="Open Sans"/>
              </a:rPr>
              <a:t>Training</a:t>
            </a:r>
            <a:endParaRPr sz="2200" b="1">
              <a:latin typeface="Open Sans"/>
              <a:ea typeface="Open Sans"/>
              <a:cs typeface="Open Sans"/>
              <a:sym typeface="Open Sans"/>
            </a:endParaRPr>
          </a:p>
        </p:txBody>
      </p:sp>
      <p:pic>
        <p:nvPicPr>
          <p:cNvPr id="354" name="Google Shape;354;p34"/>
          <p:cNvPicPr preferRelativeResize="0"/>
          <p:nvPr/>
        </p:nvPicPr>
        <p:blipFill>
          <a:blip r:embed="rId18">
            <a:alphaModFix/>
          </a:blip>
          <a:stretch>
            <a:fillRect/>
          </a:stretch>
        </p:blipFill>
        <p:spPr>
          <a:xfrm>
            <a:off x="8312663" y="252013"/>
            <a:ext cx="657225" cy="638175"/>
          </a:xfrm>
          <a:prstGeom prst="rect">
            <a:avLst/>
          </a:prstGeom>
          <a:noFill/>
          <a:ln>
            <a:noFill/>
          </a:ln>
        </p:spPr>
      </p:pic>
      <p:pic>
        <p:nvPicPr>
          <p:cNvPr id="355" name="Google Shape;355;p34"/>
          <p:cNvPicPr preferRelativeResize="0"/>
          <p:nvPr/>
        </p:nvPicPr>
        <p:blipFill>
          <a:blip r:embed="rId19">
            <a:alphaModFix/>
          </a:blip>
          <a:stretch>
            <a:fillRect/>
          </a:stretch>
        </p:blipFill>
        <p:spPr>
          <a:xfrm>
            <a:off x="8329288" y="1135173"/>
            <a:ext cx="624008" cy="614964"/>
          </a:xfrm>
          <a:prstGeom prst="rect">
            <a:avLst/>
          </a:prstGeom>
          <a:noFill/>
          <a:ln>
            <a:noFill/>
          </a:ln>
        </p:spPr>
      </p:pic>
      <p:pic>
        <p:nvPicPr>
          <p:cNvPr id="22" name="Picture 21" descr="D:\Praxis\Ads\Praxis Full Logo - Copy.jpg">
            <a:extLst>
              <a:ext uri="{FF2B5EF4-FFF2-40B4-BE49-F238E27FC236}">
                <a16:creationId xmlns:a16="http://schemas.microsoft.com/office/drawing/2014/main" id="{10A3F95F-B537-40C9-BF9B-7288C00427F2}"/>
              </a:ext>
            </a:extLst>
          </p:cNvPr>
          <p:cNvPicPr>
            <a:picLocks noChangeAspect="1" noChangeArrowheads="1"/>
          </p:cNvPicPr>
          <p:nvPr/>
        </p:nvPicPr>
        <p:blipFill>
          <a:blip r:embed="rId20" cstate="print"/>
          <a:srcRect/>
          <a:stretch>
            <a:fillRect/>
          </a:stretch>
        </p:blipFill>
        <p:spPr bwMode="auto">
          <a:xfrm>
            <a:off x="7839661" y="88789"/>
            <a:ext cx="1114434" cy="685501"/>
          </a:xfrm>
          <a:prstGeom prst="rect">
            <a:avLst/>
          </a:prstGeom>
          <a:noFill/>
          <a:ln w="9525">
            <a:noFill/>
            <a:miter lim="800000"/>
            <a:headEnd/>
            <a:tailEnd/>
          </a:ln>
        </p:spPr>
      </p:pic>
      <p:cxnSp>
        <p:nvCxnSpPr>
          <p:cNvPr id="23" name="Straight Connector 22">
            <a:extLst>
              <a:ext uri="{FF2B5EF4-FFF2-40B4-BE49-F238E27FC236}">
                <a16:creationId xmlns:a16="http://schemas.microsoft.com/office/drawing/2014/main" id="{74A7F616-1A94-45AC-8BFB-25F4E3263F49}"/>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613607-9F3E-4790-B2FB-DAF861DFEBA4}"/>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5"/>
          <p:cNvSpPr txBox="1">
            <a:spLocks noGrp="1"/>
          </p:cNvSpPr>
          <p:nvPr>
            <p:ph type="ctrTitle"/>
          </p:nvPr>
        </p:nvSpPr>
        <p:spPr>
          <a:xfrm>
            <a:off x="1184575" y="1751764"/>
            <a:ext cx="7136700" cy="10224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r>
              <a:rPr lang="en"/>
              <a:t>FUTURE DEPLOYMENT</a:t>
            </a:r>
            <a:endParaRPr/>
          </a:p>
        </p:txBody>
      </p:sp>
      <p:sp>
        <p:nvSpPr>
          <p:cNvPr id="361" name="Google Shape;361;p35"/>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Plan Of Action to Deploy the App </a:t>
            </a:r>
            <a:endParaRPr/>
          </a:p>
        </p:txBody>
      </p:sp>
      <p:pic>
        <p:nvPicPr>
          <p:cNvPr id="4" name="Picture 3" descr="D:\Praxis\Ads\Praxis Full Logo - Copy.jpg">
            <a:extLst>
              <a:ext uri="{FF2B5EF4-FFF2-40B4-BE49-F238E27FC236}">
                <a16:creationId xmlns:a16="http://schemas.microsoft.com/office/drawing/2014/main" id="{68889061-185D-4421-B637-A9E2AFA2DE98}"/>
              </a:ext>
            </a:extLst>
          </p:cNvPr>
          <p:cNvPicPr>
            <a:picLocks noChangeAspect="1" noChangeArrowheads="1"/>
          </p:cNvPicPr>
          <p:nvPr/>
        </p:nvPicPr>
        <p:blipFill>
          <a:blip r:embed="rId3" cstate="print"/>
          <a:srcRect/>
          <a:stretch>
            <a:fillRect/>
          </a:stretch>
        </p:blipFill>
        <p:spPr bwMode="auto">
          <a:xfrm>
            <a:off x="7839661" y="88789"/>
            <a:ext cx="1114434" cy="685501"/>
          </a:xfrm>
          <a:prstGeom prst="rect">
            <a:avLst/>
          </a:prstGeom>
          <a:noFill/>
          <a:ln w="9525">
            <a:noFill/>
            <a:miter lim="800000"/>
            <a:headEnd/>
            <a:tailEnd/>
          </a:ln>
        </p:spPr>
      </p:pic>
      <p:cxnSp>
        <p:nvCxnSpPr>
          <p:cNvPr id="5" name="Straight Connector 4">
            <a:extLst>
              <a:ext uri="{FF2B5EF4-FFF2-40B4-BE49-F238E27FC236}">
                <a16:creationId xmlns:a16="http://schemas.microsoft.com/office/drawing/2014/main" id="{E02B6A86-9ED2-4AE4-BD61-EE628568A095}"/>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947930-FEAE-443C-99A6-1134E435386E}"/>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6"/>
          <p:cNvSpPr txBox="1">
            <a:spLocks noGrp="1"/>
          </p:cNvSpPr>
          <p:nvPr>
            <p:ph type="title"/>
          </p:nvPr>
        </p:nvSpPr>
        <p:spPr>
          <a:xfrm>
            <a:off x="311700" y="2294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DEPLOYMENT</a:t>
            </a:r>
            <a:endParaRPr/>
          </a:p>
        </p:txBody>
      </p:sp>
      <p:sp>
        <p:nvSpPr>
          <p:cNvPr id="367" name="Google Shape;367;p3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68" name="Google Shape;368;p36"/>
          <p:cNvPicPr preferRelativeResize="0"/>
          <p:nvPr/>
        </p:nvPicPr>
        <p:blipFill>
          <a:blip r:embed="rId3">
            <a:alphaModFix/>
          </a:blip>
          <a:stretch>
            <a:fillRect/>
          </a:stretch>
        </p:blipFill>
        <p:spPr>
          <a:xfrm>
            <a:off x="152400" y="4721425"/>
            <a:ext cx="5954424" cy="269675"/>
          </a:xfrm>
          <a:prstGeom prst="rect">
            <a:avLst/>
          </a:prstGeom>
          <a:noFill/>
          <a:ln>
            <a:noFill/>
          </a:ln>
        </p:spPr>
      </p:pic>
      <p:pic>
        <p:nvPicPr>
          <p:cNvPr id="369" name="Google Shape;369;p36"/>
          <p:cNvPicPr preferRelativeResize="0"/>
          <p:nvPr/>
        </p:nvPicPr>
        <p:blipFill>
          <a:blip r:embed="rId3">
            <a:alphaModFix/>
          </a:blip>
          <a:stretch>
            <a:fillRect/>
          </a:stretch>
        </p:blipFill>
        <p:spPr>
          <a:xfrm>
            <a:off x="152400" y="152400"/>
            <a:ext cx="3096168" cy="140225"/>
          </a:xfrm>
          <a:prstGeom prst="rect">
            <a:avLst/>
          </a:prstGeom>
          <a:noFill/>
          <a:ln>
            <a:noFill/>
          </a:ln>
        </p:spPr>
      </p:pic>
      <p:pic>
        <p:nvPicPr>
          <p:cNvPr id="370" name="Google Shape;370;p36"/>
          <p:cNvPicPr preferRelativeResize="0"/>
          <p:nvPr/>
        </p:nvPicPr>
        <p:blipFill>
          <a:blip r:embed="rId4">
            <a:alphaModFix/>
          </a:blip>
          <a:stretch>
            <a:fillRect/>
          </a:stretch>
        </p:blipFill>
        <p:spPr>
          <a:xfrm>
            <a:off x="75400" y="988850"/>
            <a:ext cx="9144001" cy="3857625"/>
          </a:xfrm>
          <a:prstGeom prst="rect">
            <a:avLst/>
          </a:prstGeom>
          <a:noFill/>
          <a:ln>
            <a:noFill/>
          </a:ln>
        </p:spPr>
      </p:pic>
      <p:pic>
        <p:nvPicPr>
          <p:cNvPr id="7" name="Picture 6" descr="D:\Praxis\Ads\Praxis Full Logo - Copy.jpg">
            <a:extLst>
              <a:ext uri="{FF2B5EF4-FFF2-40B4-BE49-F238E27FC236}">
                <a16:creationId xmlns:a16="http://schemas.microsoft.com/office/drawing/2014/main" id="{F0D410B6-1AA6-4C6B-A75A-64F05055FEBE}"/>
              </a:ext>
            </a:extLst>
          </p:cNvPr>
          <p:cNvPicPr>
            <a:picLocks noChangeAspect="1" noChangeArrowheads="1"/>
          </p:cNvPicPr>
          <p:nvPr/>
        </p:nvPicPr>
        <p:blipFill>
          <a:blip r:embed="rId5" cstate="print"/>
          <a:srcRect/>
          <a:stretch>
            <a:fillRect/>
          </a:stretch>
        </p:blipFill>
        <p:spPr bwMode="auto">
          <a:xfrm>
            <a:off x="7839661" y="88789"/>
            <a:ext cx="1114434" cy="685501"/>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843045EF-AE04-42C0-B154-E2B36D92B393}"/>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7AD0629-3FC6-41D0-B937-27FDB996FAA9}"/>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7"/>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JOURNEY AND EXPERIMENTATION</a:t>
            </a:r>
            <a:endParaRPr/>
          </a:p>
        </p:txBody>
      </p:sp>
      <p:sp>
        <p:nvSpPr>
          <p:cNvPr id="376" name="Google Shape;376;p37"/>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Started from the bottom </a:t>
            </a:r>
            <a:endParaRPr/>
          </a:p>
        </p:txBody>
      </p:sp>
      <p:pic>
        <p:nvPicPr>
          <p:cNvPr id="4" name="Picture 3" descr="D:\Praxis\Ads\Praxis Full Logo - Copy.jpg">
            <a:extLst>
              <a:ext uri="{FF2B5EF4-FFF2-40B4-BE49-F238E27FC236}">
                <a16:creationId xmlns:a16="http://schemas.microsoft.com/office/drawing/2014/main" id="{16694AFF-B8F6-4419-AA39-AE1FA360AE7E}"/>
              </a:ext>
            </a:extLst>
          </p:cNvPr>
          <p:cNvPicPr>
            <a:picLocks noChangeAspect="1" noChangeArrowheads="1"/>
          </p:cNvPicPr>
          <p:nvPr/>
        </p:nvPicPr>
        <p:blipFill>
          <a:blip r:embed="rId3" cstate="print"/>
          <a:srcRect/>
          <a:stretch>
            <a:fillRect/>
          </a:stretch>
        </p:blipFill>
        <p:spPr bwMode="auto">
          <a:xfrm>
            <a:off x="7839661" y="88789"/>
            <a:ext cx="1114434" cy="685501"/>
          </a:xfrm>
          <a:prstGeom prst="rect">
            <a:avLst/>
          </a:prstGeom>
          <a:noFill/>
          <a:ln w="9525">
            <a:noFill/>
            <a:miter lim="800000"/>
            <a:headEnd/>
            <a:tailEnd/>
          </a:ln>
        </p:spPr>
      </p:pic>
      <p:cxnSp>
        <p:nvCxnSpPr>
          <p:cNvPr id="5" name="Straight Connector 4">
            <a:extLst>
              <a:ext uri="{FF2B5EF4-FFF2-40B4-BE49-F238E27FC236}">
                <a16:creationId xmlns:a16="http://schemas.microsoft.com/office/drawing/2014/main" id="{E55C2C9B-D972-4211-B353-75C0DE81F073}"/>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6EF1CF5-6BB4-4A51-A831-5DBB9E6F4CC1}"/>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p:nvPr/>
        </p:nvSpPr>
        <p:spPr>
          <a:xfrm>
            <a:off x="67325" y="0"/>
            <a:ext cx="9076800" cy="50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chemeClr val="accent1"/>
                </a:solidFill>
                <a:latin typeface="PT Sans Narrow"/>
                <a:ea typeface="PT Sans Narrow"/>
                <a:cs typeface="PT Sans Narrow"/>
                <a:sym typeface="PT Sans Narrow"/>
              </a:rPr>
              <a:t>Journey</a:t>
            </a:r>
            <a:endParaRPr b="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b="1">
                <a:latin typeface="Open Sans"/>
                <a:ea typeface="Open Sans"/>
                <a:cs typeface="Open Sans"/>
                <a:sym typeface="Open Sans"/>
              </a:rPr>
              <a:t>Contours Detection - Used different technique - CannyEdge, BoundaryRect.</a:t>
            </a: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914400" lvl="0" indent="0" algn="l" rtl="0">
              <a:spcBef>
                <a:spcPts val="0"/>
              </a:spcBef>
              <a:spcAft>
                <a:spcPts val="0"/>
              </a:spcAft>
              <a:buNone/>
            </a:pPr>
            <a:endParaRPr b="1">
              <a:latin typeface="Open Sans"/>
              <a:ea typeface="Open Sans"/>
              <a:cs typeface="Open Sans"/>
              <a:sym typeface="Open Sans"/>
            </a:endParaRPr>
          </a:p>
          <a:p>
            <a:pPr marL="914400" lvl="0" indent="0" algn="l" rtl="0">
              <a:spcBef>
                <a:spcPts val="0"/>
              </a:spcBef>
              <a:spcAft>
                <a:spcPts val="0"/>
              </a:spcAft>
              <a:buNone/>
            </a:pPr>
            <a:r>
              <a:rPr lang="en" b="1">
                <a:latin typeface="Open Sans"/>
                <a:ea typeface="Open Sans"/>
                <a:cs typeface="Open Sans"/>
                <a:sym typeface="Open Sans"/>
              </a:rPr>
              <a:t> </a:t>
            </a:r>
            <a:endParaRPr b="1">
              <a:latin typeface="Open Sans"/>
              <a:ea typeface="Open Sans"/>
              <a:cs typeface="Open Sans"/>
              <a:sym typeface="Open Sans"/>
            </a:endParaRPr>
          </a:p>
          <a:p>
            <a:pPr marL="914400" lvl="0" indent="0" algn="l" rtl="0">
              <a:spcBef>
                <a:spcPts val="0"/>
              </a:spcBef>
              <a:spcAft>
                <a:spcPts val="0"/>
              </a:spcAft>
              <a:buNone/>
            </a:pPr>
            <a:endParaRPr b="1">
              <a:latin typeface="Open Sans"/>
              <a:ea typeface="Open Sans"/>
              <a:cs typeface="Open Sans"/>
              <a:sym typeface="Open Sans"/>
            </a:endParaRPr>
          </a:p>
          <a:p>
            <a:pPr marL="914400" lvl="0" indent="0" algn="l" rtl="0">
              <a:spcBef>
                <a:spcPts val="0"/>
              </a:spcBef>
              <a:spcAft>
                <a:spcPts val="0"/>
              </a:spcAft>
              <a:buNone/>
            </a:pPr>
            <a:endParaRPr b="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b="1">
                <a:latin typeface="Open Sans"/>
                <a:ea typeface="Open Sans"/>
                <a:cs typeface="Open Sans"/>
                <a:sym typeface="Open Sans"/>
              </a:rPr>
              <a:t>Boundary Correction - Used Noise Removal Techniques (dilation,Gaussian, adaptive Thresholding) to overcome missing outline issue.</a:t>
            </a: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b="1">
                <a:latin typeface="Open Sans"/>
                <a:ea typeface="Open Sans"/>
                <a:cs typeface="Open Sans"/>
                <a:sym typeface="Open Sans"/>
              </a:rPr>
              <a:t>Train and Inference mismatch - Cropped smartly to remove outer boundary from train data.</a:t>
            </a:r>
            <a:endParaRPr b="1">
              <a:latin typeface="Open Sans"/>
              <a:ea typeface="Open Sans"/>
              <a:cs typeface="Open Sans"/>
              <a:sym typeface="Open Sans"/>
            </a:endParaRPr>
          </a:p>
          <a:p>
            <a:pPr marL="457200" lvl="0" indent="0" algn="l" rtl="0">
              <a:spcBef>
                <a:spcPts val="0"/>
              </a:spcBef>
              <a:spcAft>
                <a:spcPts val="0"/>
              </a:spcAft>
              <a:buNone/>
            </a:pPr>
            <a:endParaRPr b="1">
              <a:latin typeface="Open Sans"/>
              <a:ea typeface="Open Sans"/>
              <a:cs typeface="Open Sans"/>
              <a:sym typeface="Open Sans"/>
            </a:endParaRPr>
          </a:p>
          <a:p>
            <a:pPr marL="457200" lvl="0" indent="0" algn="l" rtl="0">
              <a:spcBef>
                <a:spcPts val="0"/>
              </a:spcBef>
              <a:spcAft>
                <a:spcPts val="0"/>
              </a:spcAft>
              <a:buNone/>
            </a:pPr>
            <a:endParaRPr b="1">
              <a:latin typeface="Open Sans"/>
              <a:ea typeface="Open Sans"/>
              <a:cs typeface="Open Sans"/>
              <a:sym typeface="Open Sans"/>
            </a:endParaRPr>
          </a:p>
        </p:txBody>
      </p:sp>
      <p:grpSp>
        <p:nvGrpSpPr>
          <p:cNvPr id="382" name="Google Shape;382;p38"/>
          <p:cNvGrpSpPr/>
          <p:nvPr/>
        </p:nvGrpSpPr>
        <p:grpSpPr>
          <a:xfrm>
            <a:off x="189250" y="973725"/>
            <a:ext cx="8765501" cy="709350"/>
            <a:chOff x="188500" y="475550"/>
            <a:chExt cx="8765501" cy="709350"/>
          </a:xfrm>
        </p:grpSpPr>
        <p:pic>
          <p:nvPicPr>
            <p:cNvPr id="383" name="Google Shape;383;p38"/>
            <p:cNvPicPr preferRelativeResize="0"/>
            <p:nvPr/>
          </p:nvPicPr>
          <p:blipFill rotWithShape="1">
            <a:blip r:embed="rId3">
              <a:alphaModFix/>
            </a:blip>
            <a:srcRect b="40423"/>
            <a:stretch/>
          </p:blipFill>
          <p:spPr>
            <a:xfrm>
              <a:off x="188500" y="475550"/>
              <a:ext cx="8765501" cy="709350"/>
            </a:xfrm>
            <a:prstGeom prst="rect">
              <a:avLst/>
            </a:prstGeom>
            <a:noFill/>
            <a:ln w="9525" cap="flat" cmpd="sng">
              <a:solidFill>
                <a:srgbClr val="000000"/>
              </a:solidFill>
              <a:prstDash val="solid"/>
              <a:round/>
              <a:headEnd type="none" w="sm" len="sm"/>
              <a:tailEnd type="none" w="sm" len="sm"/>
            </a:ln>
          </p:spPr>
        </p:pic>
        <p:sp>
          <p:nvSpPr>
            <p:cNvPr id="384" name="Google Shape;384;p38"/>
            <p:cNvSpPr/>
            <p:nvPr/>
          </p:nvSpPr>
          <p:spPr>
            <a:xfrm>
              <a:off x="4039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9376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14713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0050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25387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30724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36061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41398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46735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52072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62746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57409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68083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73420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78757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8409450" y="686700"/>
              <a:ext cx="336600" cy="3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38"/>
          <p:cNvPicPr preferRelativeResize="0"/>
          <p:nvPr/>
        </p:nvPicPr>
        <p:blipFill rotWithShape="1">
          <a:blip r:embed="rId4">
            <a:alphaModFix/>
          </a:blip>
          <a:srcRect l="11296" r="85186" b="76750"/>
          <a:stretch/>
        </p:blipFill>
        <p:spPr>
          <a:xfrm>
            <a:off x="580275" y="2423600"/>
            <a:ext cx="1212151" cy="1090700"/>
          </a:xfrm>
          <a:prstGeom prst="rect">
            <a:avLst/>
          </a:prstGeom>
          <a:noFill/>
          <a:ln>
            <a:noFill/>
          </a:ln>
        </p:spPr>
      </p:pic>
      <p:pic>
        <p:nvPicPr>
          <p:cNvPr id="401" name="Google Shape;401;p38"/>
          <p:cNvPicPr preferRelativeResize="0"/>
          <p:nvPr/>
        </p:nvPicPr>
        <p:blipFill rotWithShape="1">
          <a:blip r:embed="rId5">
            <a:alphaModFix/>
          </a:blip>
          <a:srcRect l="18878" r="75168" b="77177"/>
          <a:stretch/>
        </p:blipFill>
        <p:spPr>
          <a:xfrm>
            <a:off x="3912775" y="2464100"/>
            <a:ext cx="961426" cy="955975"/>
          </a:xfrm>
          <a:prstGeom prst="rect">
            <a:avLst/>
          </a:prstGeom>
          <a:noFill/>
          <a:ln>
            <a:noFill/>
          </a:ln>
        </p:spPr>
      </p:pic>
      <p:sp>
        <p:nvSpPr>
          <p:cNvPr id="402" name="Google Shape;402;p38"/>
          <p:cNvSpPr/>
          <p:nvPr/>
        </p:nvSpPr>
        <p:spPr>
          <a:xfrm>
            <a:off x="2336775" y="2491000"/>
            <a:ext cx="1292700" cy="6462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38"/>
          <p:cNvCxnSpPr/>
          <p:nvPr/>
        </p:nvCxnSpPr>
        <p:spPr>
          <a:xfrm>
            <a:off x="336625" y="2692950"/>
            <a:ext cx="377100" cy="13500"/>
          </a:xfrm>
          <a:prstGeom prst="straightConnector1">
            <a:avLst/>
          </a:prstGeom>
          <a:noFill/>
          <a:ln w="28575" cap="flat" cmpd="sng">
            <a:solidFill>
              <a:srgbClr val="FF0000"/>
            </a:solidFill>
            <a:prstDash val="solid"/>
            <a:round/>
            <a:headEnd type="none" w="med" len="med"/>
            <a:tailEnd type="triangle" w="med" len="med"/>
          </a:ln>
        </p:spPr>
      </p:cxnSp>
      <p:cxnSp>
        <p:nvCxnSpPr>
          <p:cNvPr id="404" name="Google Shape;404;p38"/>
          <p:cNvCxnSpPr>
            <a:stCxn id="400" idx="0"/>
          </p:cNvCxnSpPr>
          <p:nvPr/>
        </p:nvCxnSpPr>
        <p:spPr>
          <a:xfrm flipH="1">
            <a:off x="942451" y="2423600"/>
            <a:ext cx="243900" cy="148200"/>
          </a:xfrm>
          <a:prstGeom prst="straightConnector1">
            <a:avLst/>
          </a:prstGeom>
          <a:noFill/>
          <a:ln w="28575" cap="flat" cmpd="sng">
            <a:solidFill>
              <a:srgbClr val="FF0000"/>
            </a:solidFill>
            <a:prstDash val="solid"/>
            <a:round/>
            <a:headEnd type="none" w="med" len="med"/>
            <a:tailEnd type="triangle" w="med" len="med"/>
          </a:ln>
        </p:spPr>
      </p:cxnSp>
      <p:pic>
        <p:nvPicPr>
          <p:cNvPr id="405" name="Google Shape;405;p38"/>
          <p:cNvPicPr preferRelativeResize="0"/>
          <p:nvPr/>
        </p:nvPicPr>
        <p:blipFill>
          <a:blip r:embed="rId6">
            <a:alphaModFix/>
          </a:blip>
          <a:stretch>
            <a:fillRect/>
          </a:stretch>
        </p:blipFill>
        <p:spPr>
          <a:xfrm>
            <a:off x="781050" y="4012475"/>
            <a:ext cx="1110825" cy="875200"/>
          </a:xfrm>
          <a:prstGeom prst="rect">
            <a:avLst/>
          </a:prstGeom>
          <a:noFill/>
          <a:ln>
            <a:noFill/>
          </a:ln>
        </p:spPr>
      </p:pic>
      <p:sp>
        <p:nvSpPr>
          <p:cNvPr id="406" name="Google Shape;406;p38"/>
          <p:cNvSpPr/>
          <p:nvPr/>
        </p:nvSpPr>
        <p:spPr>
          <a:xfrm>
            <a:off x="2255975" y="4106700"/>
            <a:ext cx="1292700" cy="6462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38"/>
          <p:cNvPicPr preferRelativeResize="0"/>
          <p:nvPr/>
        </p:nvPicPr>
        <p:blipFill>
          <a:blip r:embed="rId7">
            <a:alphaModFix/>
          </a:blip>
          <a:stretch>
            <a:fillRect/>
          </a:stretch>
        </p:blipFill>
        <p:spPr>
          <a:xfrm>
            <a:off x="3912775" y="4039475"/>
            <a:ext cx="961425" cy="793450"/>
          </a:xfrm>
          <a:prstGeom prst="rect">
            <a:avLst/>
          </a:prstGeom>
          <a:noFill/>
          <a:ln>
            <a:noFill/>
          </a:ln>
        </p:spPr>
      </p:pic>
      <p:pic>
        <p:nvPicPr>
          <p:cNvPr id="29" name="Picture 28" descr="D:\Praxis\Ads\Praxis Full Logo - Copy.jpg">
            <a:extLst>
              <a:ext uri="{FF2B5EF4-FFF2-40B4-BE49-F238E27FC236}">
                <a16:creationId xmlns:a16="http://schemas.microsoft.com/office/drawing/2014/main" id="{3255FF9A-24E9-4FBD-846D-A9946F742059}"/>
              </a:ext>
            </a:extLst>
          </p:cNvPr>
          <p:cNvPicPr>
            <a:picLocks noChangeAspect="1" noChangeArrowheads="1"/>
          </p:cNvPicPr>
          <p:nvPr/>
        </p:nvPicPr>
        <p:blipFill>
          <a:blip r:embed="rId8" cstate="print"/>
          <a:srcRect/>
          <a:stretch>
            <a:fillRect/>
          </a:stretch>
        </p:blipFill>
        <p:spPr bwMode="auto">
          <a:xfrm>
            <a:off x="7839661" y="88789"/>
            <a:ext cx="1114434" cy="685501"/>
          </a:xfrm>
          <a:prstGeom prst="rect">
            <a:avLst/>
          </a:prstGeom>
          <a:noFill/>
          <a:ln w="9525">
            <a:noFill/>
            <a:miter lim="800000"/>
            <a:headEnd/>
            <a:tailEnd/>
          </a:ln>
        </p:spPr>
      </p:pic>
      <p:cxnSp>
        <p:nvCxnSpPr>
          <p:cNvPr id="30" name="Straight Connector 29">
            <a:extLst>
              <a:ext uri="{FF2B5EF4-FFF2-40B4-BE49-F238E27FC236}">
                <a16:creationId xmlns:a16="http://schemas.microsoft.com/office/drawing/2014/main" id="{C6778B72-63A6-40A7-B1A7-B23060C92D24}"/>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443B838-DF37-4429-9EFF-B13BC72A9E04}"/>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1000"/>
                                        <p:tgtEl>
                                          <p:spTgt spid="402"/>
                                        </p:tgtEl>
                                      </p:cBhvr>
                                    </p:animEffect>
                                  </p:childTnLst>
                                </p:cTn>
                              </p:par>
                              <p:par>
                                <p:cTn id="8" presetID="10" presetClass="entr" presetSubtype="0" fill="hold" nodeType="withEffect">
                                  <p:stCondLst>
                                    <p:cond delay="0"/>
                                  </p:stCondLst>
                                  <p:childTnLst>
                                    <p:set>
                                      <p:cBhvr>
                                        <p:cTn id="9" dur="1" fill="hold">
                                          <p:stCondLst>
                                            <p:cond delay="0"/>
                                          </p:stCondLst>
                                        </p:cTn>
                                        <p:tgtEl>
                                          <p:spTgt spid="401"/>
                                        </p:tgtEl>
                                        <p:attrNameLst>
                                          <p:attrName>style.visibility</p:attrName>
                                        </p:attrNameLst>
                                      </p:cBhvr>
                                      <p:to>
                                        <p:strVal val="visible"/>
                                      </p:to>
                                    </p:set>
                                    <p:animEffect transition="in" filter="fade">
                                      <p:cBhvr>
                                        <p:cTn id="10" dur="1000"/>
                                        <p:tgtEl>
                                          <p:spTgt spid="4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6"/>
                                        </p:tgtEl>
                                        <p:attrNameLst>
                                          <p:attrName>style.visibility</p:attrName>
                                        </p:attrNameLst>
                                      </p:cBhvr>
                                      <p:to>
                                        <p:strVal val="visible"/>
                                      </p:to>
                                    </p:set>
                                    <p:animEffect transition="in" filter="fade">
                                      <p:cBhvr>
                                        <p:cTn id="15" dur="1000"/>
                                        <p:tgtEl>
                                          <p:spTgt spid="406"/>
                                        </p:tgtEl>
                                      </p:cBhvr>
                                    </p:animEffect>
                                  </p:childTnLst>
                                </p:cTn>
                              </p:par>
                              <p:par>
                                <p:cTn id="16" presetID="10" presetClass="entr" presetSubtype="0" fill="hold" nodeType="withEffect">
                                  <p:stCondLst>
                                    <p:cond delay="0"/>
                                  </p:stCondLst>
                                  <p:childTnLst>
                                    <p:set>
                                      <p:cBhvr>
                                        <p:cTn id="17" dur="1" fill="hold">
                                          <p:stCondLst>
                                            <p:cond delay="0"/>
                                          </p:stCondLst>
                                        </p:cTn>
                                        <p:tgtEl>
                                          <p:spTgt spid="407"/>
                                        </p:tgtEl>
                                        <p:attrNameLst>
                                          <p:attrName>style.visibility</p:attrName>
                                        </p:attrNameLst>
                                      </p:cBhvr>
                                      <p:to>
                                        <p:strVal val="visible"/>
                                      </p:to>
                                    </p:set>
                                    <p:animEffect transition="in" filter="fade">
                                      <p:cBhvr>
                                        <p:cTn id="18"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263625"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Experiments:</a:t>
            </a:r>
            <a:endParaRPr sz="1400" b="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413" name="Google Shape;413;p3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14" name="Google Shape;414;p39"/>
          <p:cNvPicPr preferRelativeResize="0"/>
          <p:nvPr/>
        </p:nvPicPr>
        <p:blipFill>
          <a:blip r:embed="rId3">
            <a:alphaModFix/>
          </a:blip>
          <a:stretch>
            <a:fillRect/>
          </a:stretch>
        </p:blipFill>
        <p:spPr>
          <a:xfrm>
            <a:off x="0" y="707392"/>
            <a:ext cx="9144000" cy="4173317"/>
          </a:xfrm>
          <a:prstGeom prst="rect">
            <a:avLst/>
          </a:prstGeom>
          <a:noFill/>
          <a:ln>
            <a:noFill/>
          </a:ln>
        </p:spPr>
      </p:pic>
      <p:pic>
        <p:nvPicPr>
          <p:cNvPr id="5" name="Picture 4" descr="D:\Praxis\Ads\Praxis Full Logo - Copy.jpg">
            <a:extLst>
              <a:ext uri="{FF2B5EF4-FFF2-40B4-BE49-F238E27FC236}">
                <a16:creationId xmlns:a16="http://schemas.microsoft.com/office/drawing/2014/main" id="{89A633DE-22E5-452A-80AD-9F4CAFB2BCC9}"/>
              </a:ext>
            </a:extLst>
          </p:cNvPr>
          <p:cNvPicPr>
            <a:picLocks noChangeAspect="1" noChangeArrowheads="1"/>
          </p:cNvPicPr>
          <p:nvPr/>
        </p:nvPicPr>
        <p:blipFill>
          <a:blip r:embed="rId4" cstate="print"/>
          <a:srcRect/>
          <a:stretch>
            <a:fillRect/>
          </a:stretch>
        </p:blipFill>
        <p:spPr bwMode="auto">
          <a:xfrm>
            <a:off x="7839661" y="88789"/>
            <a:ext cx="1114434" cy="685501"/>
          </a:xfrm>
          <a:prstGeom prst="rect">
            <a:avLst/>
          </a:prstGeom>
          <a:noFill/>
          <a:ln w="9525">
            <a:noFill/>
            <a:miter lim="800000"/>
            <a:headEnd/>
            <a:tailEnd/>
          </a:ln>
        </p:spPr>
      </p:pic>
      <p:cxnSp>
        <p:nvCxnSpPr>
          <p:cNvPr id="6" name="Straight Connector 5">
            <a:extLst>
              <a:ext uri="{FF2B5EF4-FFF2-40B4-BE49-F238E27FC236}">
                <a16:creationId xmlns:a16="http://schemas.microsoft.com/office/drawing/2014/main" id="{97D15308-0640-4D07-9C0F-ECD3081F9C48}"/>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61364F-5344-4506-A91E-9F6CF7DC6A6E}"/>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0"/>
          <p:cNvSpPr txBox="1">
            <a:spLocks noGrp="1"/>
          </p:cNvSpPr>
          <p:nvPr>
            <p:ph type="body" idx="1"/>
          </p:nvPr>
        </p:nvSpPr>
        <p:spPr>
          <a:xfrm>
            <a:off x="100200" y="2658125"/>
            <a:ext cx="8943600" cy="19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 taken for conversion was huge and not scalable for large amounts of files during batch update. To overcome this, we took 2 steps:</a:t>
            </a:r>
            <a:endParaRPr/>
          </a:p>
          <a:p>
            <a:pPr marL="0" lvl="0" indent="0" algn="l" rtl="0">
              <a:spcBef>
                <a:spcPts val="1600"/>
              </a:spcBef>
              <a:spcAft>
                <a:spcPts val="0"/>
              </a:spcAft>
              <a:buNone/>
            </a:pPr>
            <a:r>
              <a:rPr lang="en"/>
              <a:t>1.	Removed 4 classes that were not getting encountered even once, namely "(quotation marks), '(apostrophe), ;(semi-colon) and *(asterisk).</a:t>
            </a:r>
            <a:endParaRPr/>
          </a:p>
          <a:p>
            <a:pPr marL="0" lvl="0" indent="0" algn="l" rtl="0">
              <a:spcBef>
                <a:spcPts val="1600"/>
              </a:spcBef>
              <a:spcAft>
                <a:spcPts val="0"/>
              </a:spcAft>
              <a:buNone/>
            </a:pPr>
            <a:r>
              <a:rPr lang="en"/>
              <a:t>2.	Instead of using multiple models, we used only one, trained on all 47 classes.</a:t>
            </a:r>
            <a:endParaRPr/>
          </a:p>
          <a:p>
            <a:pPr marL="0" lvl="0" indent="0" algn="l" rtl="0">
              <a:spcBef>
                <a:spcPts val="1600"/>
              </a:spcBef>
              <a:spcAft>
                <a:spcPts val="1600"/>
              </a:spcAft>
              <a:buNone/>
            </a:pPr>
            <a:endParaRPr/>
          </a:p>
        </p:txBody>
      </p:sp>
      <p:pic>
        <p:nvPicPr>
          <p:cNvPr id="420" name="Google Shape;420;p40"/>
          <p:cNvPicPr preferRelativeResize="0"/>
          <p:nvPr/>
        </p:nvPicPr>
        <p:blipFill>
          <a:blip r:embed="rId3">
            <a:alphaModFix/>
          </a:blip>
          <a:stretch>
            <a:fillRect/>
          </a:stretch>
        </p:blipFill>
        <p:spPr>
          <a:xfrm>
            <a:off x="0" y="349277"/>
            <a:ext cx="9143999" cy="2141897"/>
          </a:xfrm>
          <a:prstGeom prst="rect">
            <a:avLst/>
          </a:prstGeom>
          <a:noFill/>
          <a:ln>
            <a:noFill/>
          </a:ln>
        </p:spPr>
      </p:pic>
      <p:pic>
        <p:nvPicPr>
          <p:cNvPr id="421" name="Google Shape;421;p40"/>
          <p:cNvPicPr preferRelativeResize="0"/>
          <p:nvPr/>
        </p:nvPicPr>
        <p:blipFill>
          <a:blip r:embed="rId4">
            <a:alphaModFix/>
          </a:blip>
          <a:stretch>
            <a:fillRect/>
          </a:stretch>
        </p:blipFill>
        <p:spPr>
          <a:xfrm>
            <a:off x="47975" y="105550"/>
            <a:ext cx="9212349" cy="243725"/>
          </a:xfrm>
          <a:prstGeom prst="rect">
            <a:avLst/>
          </a:prstGeom>
          <a:noFill/>
          <a:ln>
            <a:noFill/>
          </a:ln>
        </p:spPr>
      </p:pic>
      <p:pic>
        <p:nvPicPr>
          <p:cNvPr id="5" name="Picture 4" descr="D:\Praxis\Ads\Praxis Full Logo - Copy.jpg">
            <a:extLst>
              <a:ext uri="{FF2B5EF4-FFF2-40B4-BE49-F238E27FC236}">
                <a16:creationId xmlns:a16="http://schemas.microsoft.com/office/drawing/2014/main" id="{E5A23FDF-8050-4FB7-B7D7-2FF64E47107F}"/>
              </a:ext>
            </a:extLst>
          </p:cNvPr>
          <p:cNvPicPr>
            <a:picLocks noChangeAspect="1" noChangeArrowheads="1"/>
          </p:cNvPicPr>
          <p:nvPr/>
        </p:nvPicPr>
        <p:blipFill>
          <a:blip r:embed="rId5" cstate="print"/>
          <a:srcRect/>
          <a:stretch>
            <a:fillRect/>
          </a:stretch>
        </p:blipFill>
        <p:spPr bwMode="auto">
          <a:xfrm>
            <a:off x="7839661" y="88789"/>
            <a:ext cx="1114434" cy="685501"/>
          </a:xfrm>
          <a:prstGeom prst="rect">
            <a:avLst/>
          </a:prstGeom>
          <a:noFill/>
          <a:ln w="9525">
            <a:noFill/>
            <a:miter lim="800000"/>
            <a:headEnd/>
            <a:tailEnd/>
          </a:ln>
        </p:spPr>
      </p:pic>
      <p:cxnSp>
        <p:nvCxnSpPr>
          <p:cNvPr id="6" name="Straight Connector 5">
            <a:extLst>
              <a:ext uri="{FF2B5EF4-FFF2-40B4-BE49-F238E27FC236}">
                <a16:creationId xmlns:a16="http://schemas.microsoft.com/office/drawing/2014/main" id="{F3B396A7-5C22-4FE9-BD5F-56706123FB40}"/>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AF1A9F-912E-42DD-83EF-1327EB784C59}"/>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1"/>
          <p:cNvPicPr preferRelativeResize="0"/>
          <p:nvPr/>
        </p:nvPicPr>
        <p:blipFill>
          <a:blip r:embed="rId3">
            <a:alphaModFix/>
          </a:blip>
          <a:stretch>
            <a:fillRect/>
          </a:stretch>
        </p:blipFill>
        <p:spPr>
          <a:xfrm>
            <a:off x="208800" y="255075"/>
            <a:ext cx="2375174" cy="2082874"/>
          </a:xfrm>
          <a:prstGeom prst="rect">
            <a:avLst/>
          </a:prstGeom>
          <a:noFill/>
          <a:ln>
            <a:noFill/>
          </a:ln>
        </p:spPr>
      </p:pic>
      <p:pic>
        <p:nvPicPr>
          <p:cNvPr id="427" name="Google Shape;427;p41"/>
          <p:cNvPicPr preferRelativeResize="0"/>
          <p:nvPr/>
        </p:nvPicPr>
        <p:blipFill>
          <a:blip r:embed="rId4">
            <a:alphaModFix/>
          </a:blip>
          <a:stretch>
            <a:fillRect/>
          </a:stretch>
        </p:blipFill>
        <p:spPr>
          <a:xfrm>
            <a:off x="387925" y="2571750"/>
            <a:ext cx="2016924" cy="2252951"/>
          </a:xfrm>
          <a:prstGeom prst="rect">
            <a:avLst/>
          </a:prstGeom>
          <a:noFill/>
          <a:ln>
            <a:noFill/>
          </a:ln>
        </p:spPr>
      </p:pic>
      <p:sp>
        <p:nvSpPr>
          <p:cNvPr id="428" name="Google Shape;428;p41"/>
          <p:cNvSpPr txBox="1"/>
          <p:nvPr/>
        </p:nvSpPr>
        <p:spPr>
          <a:xfrm>
            <a:off x="2824525" y="958475"/>
            <a:ext cx="5922900" cy="37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The work done in this project can be done for different organisations who use handwritten application forms. </a:t>
            </a:r>
            <a:endParaRPr sz="1800">
              <a:solidFill>
                <a:schemeClr val="dk2"/>
              </a:solidFill>
              <a:latin typeface="Open Sans"/>
              <a:ea typeface="Open Sans"/>
              <a:cs typeface="Open Sans"/>
              <a:sym typeface="Open Sans"/>
            </a:endParaRPr>
          </a:p>
          <a:p>
            <a:pPr marL="0" lvl="0" indent="0" algn="l" rtl="0">
              <a:spcBef>
                <a:spcPts val="0"/>
              </a:spcBef>
              <a:spcAft>
                <a:spcPts val="0"/>
              </a:spcAft>
              <a:buNone/>
            </a:pPr>
            <a:endParaRPr sz="1800">
              <a:solidFill>
                <a:schemeClr val="dk2"/>
              </a:solidFill>
              <a:latin typeface="Open Sans"/>
              <a:ea typeface="Open Sans"/>
              <a:cs typeface="Open Sans"/>
              <a:sym typeface="Open Sans"/>
            </a:endParaRPr>
          </a:p>
          <a:p>
            <a:pPr marL="0" lvl="0" indent="0" algn="l" rtl="0">
              <a:spcBef>
                <a:spcPts val="0"/>
              </a:spcBef>
              <a:spcAft>
                <a:spcPts val="0"/>
              </a:spcAft>
              <a:buNone/>
            </a:pPr>
            <a:r>
              <a:rPr lang="en" sz="1800">
                <a:solidFill>
                  <a:schemeClr val="dk2"/>
                </a:solidFill>
                <a:latin typeface="Open Sans"/>
                <a:ea typeface="Open Sans"/>
                <a:cs typeface="Open Sans"/>
                <a:sym typeface="Open Sans"/>
              </a:rPr>
              <a:t>Some Examples are :</a:t>
            </a:r>
            <a:endParaRPr sz="1800">
              <a:solidFill>
                <a:schemeClr val="dk2"/>
              </a:solidFill>
              <a:latin typeface="Open Sans"/>
              <a:ea typeface="Open Sans"/>
              <a:cs typeface="Open Sans"/>
              <a:sym typeface="Open Sans"/>
            </a:endParaRPr>
          </a:p>
          <a:p>
            <a:pPr marL="457200" lvl="0" indent="-342900" algn="l" rtl="0">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Recruitment form of State Bank of India.(Top left)</a:t>
            </a:r>
            <a:endParaRPr sz="1800">
              <a:solidFill>
                <a:schemeClr val="dk2"/>
              </a:solidFill>
              <a:latin typeface="Open Sans"/>
              <a:ea typeface="Open Sans"/>
              <a:cs typeface="Open Sans"/>
              <a:sym typeface="Open Sans"/>
            </a:endParaRPr>
          </a:p>
          <a:p>
            <a:pPr marL="457200" lvl="0" indent="-342900" algn="l" rtl="0">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IGNOU university application form.(Bottom left)</a:t>
            </a:r>
            <a:endParaRPr sz="1800">
              <a:solidFill>
                <a:schemeClr val="dk2"/>
              </a:solidFill>
              <a:latin typeface="Open Sans"/>
              <a:ea typeface="Open Sans"/>
              <a:cs typeface="Open Sans"/>
              <a:sym typeface="Open Sans"/>
            </a:endParaRPr>
          </a:p>
          <a:p>
            <a:pPr marL="0" lvl="0" indent="0" algn="l" rtl="0">
              <a:spcBef>
                <a:spcPts val="0"/>
              </a:spcBef>
              <a:spcAft>
                <a:spcPts val="0"/>
              </a:spcAft>
              <a:buNone/>
            </a:pPr>
            <a:endParaRPr sz="1800">
              <a:solidFill>
                <a:schemeClr val="dk2"/>
              </a:solidFill>
              <a:latin typeface="Open Sans"/>
              <a:ea typeface="Open Sans"/>
              <a:cs typeface="Open Sans"/>
              <a:sym typeface="Open Sans"/>
            </a:endParaRPr>
          </a:p>
          <a:p>
            <a:pPr marL="0" lvl="0" indent="0" algn="l" rtl="0">
              <a:spcBef>
                <a:spcPts val="0"/>
              </a:spcBef>
              <a:spcAft>
                <a:spcPts val="0"/>
              </a:spcAft>
              <a:buNone/>
            </a:pPr>
            <a:r>
              <a:rPr lang="en" sz="1800">
                <a:solidFill>
                  <a:schemeClr val="dk2"/>
                </a:solidFill>
                <a:latin typeface="Open Sans"/>
                <a:ea typeface="Open Sans"/>
                <a:cs typeface="Open Sans"/>
                <a:sym typeface="Open Sans"/>
              </a:rPr>
              <a:t>There are a lot of organisation who use handwritten forms and can benefit from One Tap Updater.</a:t>
            </a:r>
            <a:endParaRPr sz="1800">
              <a:solidFill>
                <a:schemeClr val="dk2"/>
              </a:solidFill>
              <a:latin typeface="Open Sans"/>
              <a:ea typeface="Open Sans"/>
              <a:cs typeface="Open Sans"/>
              <a:sym typeface="Open Sans"/>
            </a:endParaRPr>
          </a:p>
        </p:txBody>
      </p:sp>
      <p:sp>
        <p:nvSpPr>
          <p:cNvPr id="429" name="Google Shape;429;p41"/>
          <p:cNvSpPr txBox="1">
            <a:spLocks noGrp="1"/>
          </p:cNvSpPr>
          <p:nvPr>
            <p:ph type="ctrTitle" idx="4294967295"/>
          </p:nvPr>
        </p:nvSpPr>
        <p:spPr>
          <a:xfrm>
            <a:off x="2904725" y="-11"/>
            <a:ext cx="7136700" cy="10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SCOPE</a:t>
            </a:r>
            <a:endParaRPr sz="4800"/>
          </a:p>
        </p:txBody>
      </p:sp>
      <p:pic>
        <p:nvPicPr>
          <p:cNvPr id="6" name="Picture 5" descr="D:\Praxis\Ads\Praxis Full Logo - Copy.jpg">
            <a:extLst>
              <a:ext uri="{FF2B5EF4-FFF2-40B4-BE49-F238E27FC236}">
                <a16:creationId xmlns:a16="http://schemas.microsoft.com/office/drawing/2014/main" id="{58BAF34B-FAA7-496F-A6B7-E311502F7A0D}"/>
              </a:ext>
            </a:extLst>
          </p:cNvPr>
          <p:cNvPicPr>
            <a:picLocks noChangeAspect="1" noChangeArrowheads="1"/>
          </p:cNvPicPr>
          <p:nvPr/>
        </p:nvPicPr>
        <p:blipFill>
          <a:blip r:embed="rId5" cstate="print"/>
          <a:srcRect/>
          <a:stretch>
            <a:fillRect/>
          </a:stretch>
        </p:blipFill>
        <p:spPr bwMode="auto">
          <a:xfrm>
            <a:off x="7839661" y="88789"/>
            <a:ext cx="1114434" cy="685501"/>
          </a:xfrm>
          <a:prstGeom prst="rect">
            <a:avLst/>
          </a:prstGeom>
          <a:noFill/>
          <a:ln w="9525">
            <a:noFill/>
            <a:miter lim="800000"/>
            <a:headEnd/>
            <a:tailEnd/>
          </a:ln>
        </p:spPr>
      </p:pic>
      <p:cxnSp>
        <p:nvCxnSpPr>
          <p:cNvPr id="7" name="Straight Connector 6">
            <a:extLst>
              <a:ext uri="{FF2B5EF4-FFF2-40B4-BE49-F238E27FC236}">
                <a16:creationId xmlns:a16="http://schemas.microsoft.com/office/drawing/2014/main" id="{00310247-E855-4C2C-BA9C-3EA2C5A237CA}"/>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686566-D012-4B58-820C-C004881F4B67}"/>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623400" y="1342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t>OBJECTIVE</a:t>
            </a:r>
            <a:endParaRPr sz="6000"/>
          </a:p>
        </p:txBody>
      </p:sp>
      <p:sp>
        <p:nvSpPr>
          <p:cNvPr id="88" name="Google Shape;88;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a:t>To create an application using which scanned handwritten forms can be converted to excel sheets.</a:t>
            </a:r>
            <a:endParaRPr/>
          </a:p>
        </p:txBody>
      </p:sp>
      <p:pic>
        <p:nvPicPr>
          <p:cNvPr id="89" name="Google Shape;89;p15"/>
          <p:cNvPicPr preferRelativeResize="0"/>
          <p:nvPr/>
        </p:nvPicPr>
        <p:blipFill>
          <a:blip r:embed="rId3">
            <a:alphaModFix/>
          </a:blip>
          <a:stretch>
            <a:fillRect/>
          </a:stretch>
        </p:blipFill>
        <p:spPr>
          <a:xfrm>
            <a:off x="311700" y="2504367"/>
            <a:ext cx="2081283" cy="2064650"/>
          </a:xfrm>
          <a:prstGeom prst="rect">
            <a:avLst/>
          </a:prstGeom>
          <a:noFill/>
          <a:ln>
            <a:noFill/>
          </a:ln>
        </p:spPr>
      </p:pic>
      <p:pic>
        <p:nvPicPr>
          <p:cNvPr id="90" name="Google Shape;90;p15"/>
          <p:cNvPicPr preferRelativeResize="0"/>
          <p:nvPr/>
        </p:nvPicPr>
        <p:blipFill>
          <a:blip r:embed="rId4">
            <a:alphaModFix/>
          </a:blip>
          <a:stretch>
            <a:fillRect/>
          </a:stretch>
        </p:blipFill>
        <p:spPr>
          <a:xfrm>
            <a:off x="6439001" y="2504372"/>
            <a:ext cx="2219877" cy="2064650"/>
          </a:xfrm>
          <a:prstGeom prst="rect">
            <a:avLst/>
          </a:prstGeom>
          <a:noFill/>
          <a:ln>
            <a:noFill/>
          </a:ln>
        </p:spPr>
      </p:pic>
      <p:pic>
        <p:nvPicPr>
          <p:cNvPr id="91" name="Google Shape;91;p15"/>
          <p:cNvPicPr preferRelativeResize="0"/>
          <p:nvPr/>
        </p:nvPicPr>
        <p:blipFill>
          <a:blip r:embed="rId5">
            <a:alphaModFix/>
          </a:blip>
          <a:stretch>
            <a:fillRect/>
          </a:stretch>
        </p:blipFill>
        <p:spPr>
          <a:xfrm rot="5400000">
            <a:off x="2470200" y="3017662"/>
            <a:ext cx="945847" cy="899375"/>
          </a:xfrm>
          <a:prstGeom prst="rect">
            <a:avLst/>
          </a:prstGeom>
          <a:noFill/>
          <a:ln>
            <a:noFill/>
          </a:ln>
        </p:spPr>
      </p:pic>
      <p:pic>
        <p:nvPicPr>
          <p:cNvPr id="92" name="Google Shape;92;p15"/>
          <p:cNvPicPr preferRelativeResize="0"/>
          <p:nvPr/>
        </p:nvPicPr>
        <p:blipFill>
          <a:blip r:embed="rId5">
            <a:alphaModFix/>
          </a:blip>
          <a:stretch>
            <a:fillRect/>
          </a:stretch>
        </p:blipFill>
        <p:spPr>
          <a:xfrm rot="5400000">
            <a:off x="5456237" y="3017662"/>
            <a:ext cx="945847" cy="899375"/>
          </a:xfrm>
          <a:prstGeom prst="rect">
            <a:avLst/>
          </a:prstGeom>
          <a:noFill/>
          <a:ln>
            <a:noFill/>
          </a:ln>
        </p:spPr>
      </p:pic>
      <p:pic>
        <p:nvPicPr>
          <p:cNvPr id="93" name="Google Shape;93;p15"/>
          <p:cNvPicPr preferRelativeResize="0"/>
          <p:nvPr/>
        </p:nvPicPr>
        <p:blipFill>
          <a:blip r:embed="rId6">
            <a:alphaModFix/>
          </a:blip>
          <a:stretch>
            <a:fillRect/>
          </a:stretch>
        </p:blipFill>
        <p:spPr>
          <a:xfrm>
            <a:off x="3483638" y="2514850"/>
            <a:ext cx="1905000" cy="1905000"/>
          </a:xfrm>
          <a:prstGeom prst="rect">
            <a:avLst/>
          </a:prstGeom>
          <a:noFill/>
          <a:ln>
            <a:noFill/>
          </a:ln>
        </p:spPr>
      </p:pic>
      <p:pic>
        <p:nvPicPr>
          <p:cNvPr id="9" name="Picture 8" descr="D:\Praxis\Ads\Praxis Full Logo - Copy.jpg">
            <a:extLst>
              <a:ext uri="{FF2B5EF4-FFF2-40B4-BE49-F238E27FC236}">
                <a16:creationId xmlns:a16="http://schemas.microsoft.com/office/drawing/2014/main" id="{39D0C5FC-2A3B-4D08-997F-343895179ECF}"/>
              </a:ext>
            </a:extLst>
          </p:cNvPr>
          <p:cNvPicPr>
            <a:picLocks noChangeAspect="1" noChangeArrowheads="1"/>
          </p:cNvPicPr>
          <p:nvPr/>
        </p:nvPicPr>
        <p:blipFill>
          <a:blip r:embed="rId7" cstate="print"/>
          <a:srcRect/>
          <a:stretch>
            <a:fillRect/>
          </a:stretch>
        </p:blipFill>
        <p:spPr bwMode="auto">
          <a:xfrm>
            <a:off x="7839661" y="88789"/>
            <a:ext cx="1114434" cy="685501"/>
          </a:xfrm>
          <a:prstGeom prst="rect">
            <a:avLst/>
          </a:prstGeom>
          <a:noFill/>
          <a:ln w="9525">
            <a:noFill/>
            <a:miter lim="800000"/>
            <a:headEnd/>
            <a:tailEnd/>
          </a:ln>
        </p:spPr>
      </p:pic>
      <p:cxnSp>
        <p:nvCxnSpPr>
          <p:cNvPr id="10" name="Straight Connector 9">
            <a:extLst>
              <a:ext uri="{FF2B5EF4-FFF2-40B4-BE49-F238E27FC236}">
                <a16:creationId xmlns:a16="http://schemas.microsoft.com/office/drawing/2014/main" id="{01139AA5-FF22-41DE-AE33-4B8BE270979D}"/>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A9EA1B-989D-4A8E-B092-714D504CB0AB}"/>
              </a:ext>
            </a:extLst>
          </p:cNvPr>
          <p:cNvCxnSpPr>
            <a:cxnSpLocks/>
          </p:cNvCxnSpPr>
          <p:nvPr/>
        </p:nvCxnSpPr>
        <p:spPr>
          <a:xfrm flipH="1" flipV="1">
            <a:off x="54756" y="1037368"/>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2"/>
          <p:cNvSpPr txBox="1">
            <a:spLocks noGrp="1"/>
          </p:cNvSpPr>
          <p:nvPr>
            <p:ph type="ctrTitle"/>
          </p:nvPr>
        </p:nvSpPr>
        <p:spPr>
          <a:xfrm>
            <a:off x="1540350" y="1721989"/>
            <a:ext cx="7136700" cy="10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ACKNOWLEDGEMENTS</a:t>
            </a:r>
            <a:endParaRPr/>
          </a:p>
        </p:txBody>
      </p:sp>
      <p:sp>
        <p:nvSpPr>
          <p:cNvPr id="435" name="Google Shape;435;p4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Giving credit where it’s due! </a:t>
            </a:r>
            <a:endParaRPr/>
          </a:p>
        </p:txBody>
      </p:sp>
      <p:pic>
        <p:nvPicPr>
          <p:cNvPr id="4" name="Picture 3" descr="D:\Praxis\Ads\Praxis Full Logo - Copy.jpg">
            <a:extLst>
              <a:ext uri="{FF2B5EF4-FFF2-40B4-BE49-F238E27FC236}">
                <a16:creationId xmlns:a16="http://schemas.microsoft.com/office/drawing/2014/main" id="{13DD1E41-2674-4FDC-B388-10D95C948478}"/>
              </a:ext>
            </a:extLst>
          </p:cNvPr>
          <p:cNvPicPr>
            <a:picLocks noChangeAspect="1" noChangeArrowheads="1"/>
          </p:cNvPicPr>
          <p:nvPr/>
        </p:nvPicPr>
        <p:blipFill>
          <a:blip r:embed="rId3" cstate="print"/>
          <a:srcRect/>
          <a:stretch>
            <a:fillRect/>
          </a:stretch>
        </p:blipFill>
        <p:spPr bwMode="auto">
          <a:xfrm>
            <a:off x="7839661" y="88789"/>
            <a:ext cx="1114434" cy="685501"/>
          </a:xfrm>
          <a:prstGeom prst="rect">
            <a:avLst/>
          </a:prstGeom>
          <a:noFill/>
          <a:ln w="9525">
            <a:noFill/>
            <a:miter lim="800000"/>
            <a:headEnd/>
            <a:tailEnd/>
          </a:ln>
        </p:spPr>
      </p:pic>
      <p:cxnSp>
        <p:nvCxnSpPr>
          <p:cNvPr id="5" name="Straight Connector 4">
            <a:extLst>
              <a:ext uri="{FF2B5EF4-FFF2-40B4-BE49-F238E27FC236}">
                <a16:creationId xmlns:a16="http://schemas.microsoft.com/office/drawing/2014/main" id="{BA0ACD8E-1D6C-487E-B019-A4E74B2992CD}"/>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F44D5-B53A-45B7-818E-029BEFE282F6}"/>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39"/>
        <p:cNvGrpSpPr/>
        <p:nvPr/>
      </p:nvGrpSpPr>
      <p:grpSpPr>
        <a:xfrm>
          <a:off x="0" y="0"/>
          <a:ext cx="0" cy="0"/>
          <a:chOff x="0" y="0"/>
          <a:chExt cx="0" cy="0"/>
        </a:xfrm>
      </p:grpSpPr>
      <p:sp>
        <p:nvSpPr>
          <p:cNvPr id="440" name="Google Shape;440;p43"/>
          <p:cNvSpPr txBox="1"/>
          <p:nvPr/>
        </p:nvSpPr>
        <p:spPr>
          <a:xfrm>
            <a:off x="258300" y="58075"/>
            <a:ext cx="43137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9900"/>
                </a:solidFill>
                <a:latin typeface="Open Sans"/>
                <a:ea typeface="Open Sans"/>
                <a:cs typeface="Open Sans"/>
                <a:sym typeface="Open Sans"/>
              </a:rPr>
              <a:t>                           </a:t>
            </a:r>
            <a:endParaRPr sz="1800" b="1">
              <a:solidFill>
                <a:srgbClr val="FF9900"/>
              </a:solidFill>
              <a:latin typeface="Open Sans"/>
              <a:ea typeface="Open Sans"/>
              <a:cs typeface="Open Sans"/>
              <a:sym typeface="Open Sans"/>
            </a:endParaRPr>
          </a:p>
          <a:p>
            <a:pPr marL="0" lvl="0" indent="0" algn="l" rtl="0">
              <a:spcBef>
                <a:spcPts val="0"/>
              </a:spcBef>
              <a:spcAft>
                <a:spcPts val="0"/>
              </a:spcAft>
              <a:buNone/>
            </a:pPr>
            <a:endParaRPr sz="1800" b="1">
              <a:solidFill>
                <a:srgbClr val="FF9900"/>
              </a:solidFill>
              <a:latin typeface="Open Sans"/>
              <a:ea typeface="Open Sans"/>
              <a:cs typeface="Open Sans"/>
              <a:sym typeface="Open Sans"/>
            </a:endParaRPr>
          </a:p>
          <a:p>
            <a:pPr marL="0" lvl="0" indent="0" algn="l" rtl="0">
              <a:spcBef>
                <a:spcPts val="0"/>
              </a:spcBef>
              <a:spcAft>
                <a:spcPts val="0"/>
              </a:spcAft>
              <a:buNone/>
            </a:pPr>
            <a:endParaRPr sz="1800" b="1">
              <a:solidFill>
                <a:srgbClr val="FF9900"/>
              </a:solidFill>
              <a:latin typeface="Open Sans"/>
              <a:ea typeface="Open Sans"/>
              <a:cs typeface="Open Sans"/>
              <a:sym typeface="Open Sans"/>
            </a:endParaRPr>
          </a:p>
          <a:p>
            <a:pPr marL="0" lvl="0" indent="0" algn="l" rtl="0">
              <a:spcBef>
                <a:spcPts val="0"/>
              </a:spcBef>
              <a:spcAft>
                <a:spcPts val="0"/>
              </a:spcAft>
              <a:buNone/>
            </a:pPr>
            <a:r>
              <a:rPr lang="en" sz="1800" b="1">
                <a:solidFill>
                  <a:srgbClr val="FF9900"/>
                </a:solidFill>
                <a:latin typeface="Open Sans"/>
                <a:ea typeface="Open Sans"/>
                <a:cs typeface="Open Sans"/>
                <a:sym typeface="Open Sans"/>
              </a:rPr>
              <a:t>                    </a:t>
            </a:r>
            <a:r>
              <a:rPr lang="en" sz="1800" b="1">
                <a:solidFill>
                  <a:schemeClr val="lt1"/>
                </a:solidFill>
                <a:latin typeface="Open Sans"/>
                <a:ea typeface="Open Sans"/>
                <a:cs typeface="Open Sans"/>
                <a:sym typeface="Open Sans"/>
              </a:rPr>
              <a:t>Huge Thanks To</a:t>
            </a:r>
            <a:endParaRPr sz="1800" b="1">
              <a:solidFill>
                <a:schemeClr val="lt1"/>
              </a:solidFill>
              <a:latin typeface="Open Sans"/>
              <a:ea typeface="Open Sans"/>
              <a:cs typeface="Open Sans"/>
              <a:sym typeface="Open Sans"/>
            </a:endParaRPr>
          </a:p>
          <a:p>
            <a:pPr marL="914400" lvl="0" indent="457200" algn="l" rtl="0">
              <a:spcBef>
                <a:spcPts val="0"/>
              </a:spcBef>
              <a:spcAft>
                <a:spcPts val="0"/>
              </a:spcAft>
              <a:buNone/>
            </a:pPr>
            <a:endParaRPr sz="1800" b="1">
              <a:solidFill>
                <a:schemeClr val="lt1"/>
              </a:solidFill>
              <a:latin typeface="Open Sans"/>
              <a:ea typeface="Open Sans"/>
              <a:cs typeface="Open Sans"/>
              <a:sym typeface="Open Sans"/>
            </a:endParaRPr>
          </a:p>
          <a:p>
            <a:pPr marL="914400" lvl="0" indent="457200" algn="l" rtl="0">
              <a:spcBef>
                <a:spcPts val="0"/>
              </a:spcBef>
              <a:spcAft>
                <a:spcPts val="0"/>
              </a:spcAft>
              <a:buNone/>
            </a:pPr>
            <a:r>
              <a:rPr lang="en" sz="1800" b="1">
                <a:solidFill>
                  <a:schemeClr val="lt1"/>
                </a:solidFill>
                <a:latin typeface="Open Sans"/>
                <a:ea typeface="Open Sans"/>
                <a:cs typeface="Open Sans"/>
                <a:sym typeface="Open Sans"/>
              </a:rPr>
              <a:t>Our Mentor</a:t>
            </a:r>
            <a:endParaRPr sz="1800" b="1">
              <a:solidFill>
                <a:srgbClr val="FFFFFF"/>
              </a:solidFill>
              <a:latin typeface="Open Sans"/>
              <a:ea typeface="Open Sans"/>
              <a:cs typeface="Open Sans"/>
              <a:sym typeface="Open Sans"/>
            </a:endParaRPr>
          </a:p>
          <a:p>
            <a:pPr marL="0" lvl="0" indent="0" algn="l" rtl="0">
              <a:spcBef>
                <a:spcPts val="0"/>
              </a:spcBef>
              <a:spcAft>
                <a:spcPts val="0"/>
              </a:spcAft>
              <a:buNone/>
            </a:pPr>
            <a:endParaRPr sz="1800" b="1">
              <a:solidFill>
                <a:srgbClr val="FF9900"/>
              </a:solidFill>
              <a:latin typeface="Open Sans"/>
              <a:ea typeface="Open Sans"/>
              <a:cs typeface="Open Sans"/>
              <a:sym typeface="Open Sans"/>
            </a:endParaRPr>
          </a:p>
          <a:p>
            <a:pPr marL="0" lvl="0" indent="0" algn="l" rtl="0">
              <a:spcBef>
                <a:spcPts val="0"/>
              </a:spcBef>
              <a:spcAft>
                <a:spcPts val="0"/>
              </a:spcAft>
              <a:buNone/>
            </a:pPr>
            <a:endParaRPr sz="1800" b="1">
              <a:solidFill>
                <a:srgbClr val="FFFFFF"/>
              </a:solidFill>
              <a:latin typeface="Open Sans"/>
              <a:ea typeface="Open Sans"/>
              <a:cs typeface="Open Sans"/>
              <a:sym typeface="Open Sans"/>
            </a:endParaRPr>
          </a:p>
          <a:p>
            <a:pPr marL="0" lvl="0" indent="0" algn="l" rtl="0">
              <a:spcBef>
                <a:spcPts val="0"/>
              </a:spcBef>
              <a:spcAft>
                <a:spcPts val="0"/>
              </a:spcAft>
              <a:buNone/>
            </a:pPr>
            <a:r>
              <a:rPr lang="en" sz="1800" b="1">
                <a:solidFill>
                  <a:srgbClr val="FFFFFF"/>
                </a:solidFill>
                <a:latin typeface="Open Sans"/>
                <a:ea typeface="Open Sans"/>
                <a:cs typeface="Open Sans"/>
                <a:sym typeface="Open Sans"/>
              </a:rPr>
              <a:t>                      Gourab Nath</a:t>
            </a:r>
            <a:endParaRPr sz="1800" b="1">
              <a:solidFill>
                <a:srgbClr val="FFFFFF"/>
              </a:solidFill>
              <a:latin typeface="Open Sans"/>
              <a:ea typeface="Open Sans"/>
              <a:cs typeface="Open Sans"/>
              <a:sym typeface="Open Sans"/>
            </a:endParaRPr>
          </a:p>
          <a:p>
            <a:pPr marL="0" lvl="0" indent="0" algn="l" rtl="0">
              <a:spcBef>
                <a:spcPts val="0"/>
              </a:spcBef>
              <a:spcAft>
                <a:spcPts val="0"/>
              </a:spcAft>
              <a:buNone/>
            </a:pPr>
            <a:r>
              <a:rPr lang="en" sz="1800" b="1">
                <a:solidFill>
                  <a:srgbClr val="FFFFFF"/>
                </a:solidFill>
                <a:latin typeface="Open Sans"/>
                <a:ea typeface="Open Sans"/>
                <a:cs typeface="Open Sans"/>
                <a:sym typeface="Open Sans"/>
              </a:rPr>
              <a:t>  Assistant Professor, Data Science</a:t>
            </a:r>
            <a:endParaRPr sz="1800" b="1">
              <a:solidFill>
                <a:srgbClr val="FFFFFF"/>
              </a:solidFill>
              <a:latin typeface="Open Sans"/>
              <a:ea typeface="Open Sans"/>
              <a:cs typeface="Open Sans"/>
              <a:sym typeface="Open Sans"/>
            </a:endParaRPr>
          </a:p>
          <a:p>
            <a:pPr marL="0" lvl="0" indent="0" algn="l" rtl="0">
              <a:spcBef>
                <a:spcPts val="0"/>
              </a:spcBef>
              <a:spcAft>
                <a:spcPts val="0"/>
              </a:spcAft>
              <a:buNone/>
            </a:pPr>
            <a:r>
              <a:rPr lang="en" sz="1800" b="1">
                <a:solidFill>
                  <a:srgbClr val="FFFFFF"/>
                </a:solidFill>
                <a:latin typeface="Open Sans"/>
                <a:ea typeface="Open Sans"/>
                <a:cs typeface="Open Sans"/>
                <a:sym typeface="Open Sans"/>
              </a:rPr>
              <a:t> Praxis Business school, Banglore </a:t>
            </a:r>
            <a:endParaRPr sz="1800" b="1">
              <a:solidFill>
                <a:srgbClr val="FFFFFF"/>
              </a:solidFill>
              <a:latin typeface="Open Sans"/>
              <a:ea typeface="Open Sans"/>
              <a:cs typeface="Open Sans"/>
              <a:sym typeface="Open Sans"/>
            </a:endParaRPr>
          </a:p>
          <a:p>
            <a:pPr marL="0" lvl="0" indent="0" algn="l" rtl="0">
              <a:spcBef>
                <a:spcPts val="0"/>
              </a:spcBef>
              <a:spcAft>
                <a:spcPts val="0"/>
              </a:spcAft>
              <a:buNone/>
            </a:pPr>
            <a:endParaRPr sz="1800" b="1">
              <a:solidFill>
                <a:srgbClr val="FFFFFF"/>
              </a:solidFill>
              <a:latin typeface="Open Sans"/>
              <a:ea typeface="Open Sans"/>
              <a:cs typeface="Open Sans"/>
              <a:sym typeface="Open Sans"/>
            </a:endParaRPr>
          </a:p>
          <a:p>
            <a:pPr marL="0" lvl="0" indent="0" algn="l" rtl="0">
              <a:spcBef>
                <a:spcPts val="0"/>
              </a:spcBef>
              <a:spcAft>
                <a:spcPts val="0"/>
              </a:spcAft>
              <a:buNone/>
            </a:pPr>
            <a:endParaRPr sz="1800" b="1">
              <a:solidFill>
                <a:srgbClr val="FFFFFF"/>
              </a:solidFill>
              <a:latin typeface="Open Sans"/>
              <a:ea typeface="Open Sans"/>
              <a:cs typeface="Open Sans"/>
              <a:sym typeface="Open Sans"/>
            </a:endParaRPr>
          </a:p>
          <a:p>
            <a:pPr marL="0" lvl="0" indent="0" algn="ctr" rtl="0">
              <a:spcBef>
                <a:spcPts val="0"/>
              </a:spcBef>
              <a:spcAft>
                <a:spcPts val="0"/>
              </a:spcAft>
              <a:buNone/>
            </a:pPr>
            <a:r>
              <a:rPr lang="en" sz="1800" b="1">
                <a:solidFill>
                  <a:srgbClr val="FFFFFF"/>
                </a:solidFill>
                <a:latin typeface="Open Sans"/>
                <a:ea typeface="Open Sans"/>
                <a:cs typeface="Open Sans"/>
                <a:sym typeface="Open Sans"/>
              </a:rPr>
              <a:t>Thanks for all the help and for guiding us through this amazing journey!</a:t>
            </a:r>
            <a:endParaRPr sz="1800" b="1">
              <a:solidFill>
                <a:srgbClr val="FFFFFF"/>
              </a:solidFill>
              <a:latin typeface="Open Sans"/>
              <a:ea typeface="Open Sans"/>
              <a:cs typeface="Open Sans"/>
              <a:sym typeface="Open Sans"/>
            </a:endParaRPr>
          </a:p>
          <a:p>
            <a:pPr marL="0" lvl="0" indent="0" algn="l" rtl="0">
              <a:spcBef>
                <a:spcPts val="0"/>
              </a:spcBef>
              <a:spcAft>
                <a:spcPts val="0"/>
              </a:spcAft>
              <a:buNone/>
            </a:pPr>
            <a:r>
              <a:rPr lang="en" sz="1800" b="1">
                <a:solidFill>
                  <a:srgbClr val="FFFFFF"/>
                </a:solidFill>
                <a:latin typeface="Open Sans"/>
                <a:ea typeface="Open Sans"/>
                <a:cs typeface="Open Sans"/>
                <a:sym typeface="Open Sans"/>
              </a:rPr>
              <a:t>                 </a:t>
            </a:r>
            <a:r>
              <a:rPr lang="en" sz="1800" b="1">
                <a:solidFill>
                  <a:srgbClr val="FF9900"/>
                </a:solidFill>
                <a:latin typeface="Open Sans"/>
                <a:ea typeface="Open Sans"/>
                <a:cs typeface="Open Sans"/>
                <a:sym typeface="Open Sans"/>
              </a:rPr>
              <a:t> </a:t>
            </a:r>
            <a:endParaRPr sz="1800" b="1">
              <a:solidFill>
                <a:srgbClr val="FF9900"/>
              </a:solidFill>
              <a:latin typeface="Open Sans"/>
              <a:ea typeface="Open Sans"/>
              <a:cs typeface="Open Sans"/>
              <a:sym typeface="Open Sans"/>
            </a:endParaRPr>
          </a:p>
        </p:txBody>
      </p:sp>
      <p:pic>
        <p:nvPicPr>
          <p:cNvPr id="441" name="Google Shape;441;p43"/>
          <p:cNvPicPr preferRelativeResize="0"/>
          <p:nvPr/>
        </p:nvPicPr>
        <p:blipFill>
          <a:blip r:embed="rId3">
            <a:alphaModFix/>
          </a:blip>
          <a:stretch>
            <a:fillRect/>
          </a:stretch>
        </p:blipFill>
        <p:spPr>
          <a:xfrm>
            <a:off x="4895250" y="0"/>
            <a:ext cx="4248750" cy="5143500"/>
          </a:xfrm>
          <a:prstGeom prst="rect">
            <a:avLst/>
          </a:prstGeom>
          <a:noFill/>
          <a:ln>
            <a:noFill/>
          </a:ln>
        </p:spPr>
      </p:pic>
      <p:pic>
        <p:nvPicPr>
          <p:cNvPr id="4" name="Picture 3" descr="D:\Praxis\Ads\Praxis Full Logo - Copy.jpg">
            <a:extLst>
              <a:ext uri="{FF2B5EF4-FFF2-40B4-BE49-F238E27FC236}">
                <a16:creationId xmlns:a16="http://schemas.microsoft.com/office/drawing/2014/main" id="{09B7DF6E-23CC-405C-B462-C219457A7D11}"/>
              </a:ext>
            </a:extLst>
          </p:cNvPr>
          <p:cNvPicPr>
            <a:picLocks noChangeAspect="1" noChangeArrowheads="1"/>
          </p:cNvPicPr>
          <p:nvPr/>
        </p:nvPicPr>
        <p:blipFill>
          <a:blip r:embed="rId4" cstate="print"/>
          <a:srcRect/>
          <a:stretch>
            <a:fillRect/>
          </a:stretch>
        </p:blipFill>
        <p:spPr bwMode="auto">
          <a:xfrm>
            <a:off x="7839661" y="88789"/>
            <a:ext cx="1114434" cy="685501"/>
          </a:xfrm>
          <a:prstGeom prst="rect">
            <a:avLst/>
          </a:prstGeom>
          <a:noFill/>
          <a:ln w="9525">
            <a:noFill/>
            <a:miter lim="800000"/>
            <a:headEnd/>
            <a:tailEnd/>
          </a:ln>
        </p:spPr>
      </p:pic>
      <p:cxnSp>
        <p:nvCxnSpPr>
          <p:cNvPr id="5" name="Straight Connector 4">
            <a:extLst>
              <a:ext uri="{FF2B5EF4-FFF2-40B4-BE49-F238E27FC236}">
                <a16:creationId xmlns:a16="http://schemas.microsoft.com/office/drawing/2014/main" id="{3DCCCAE8-D414-4165-AD9E-8A99EB05190C}"/>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7D97EDF-AB31-4140-B8E1-552FF6E0BC76}"/>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45"/>
        <p:cNvGrpSpPr/>
        <p:nvPr/>
      </p:nvGrpSpPr>
      <p:grpSpPr>
        <a:xfrm>
          <a:off x="0" y="0"/>
          <a:ext cx="0" cy="0"/>
          <a:chOff x="0" y="0"/>
          <a:chExt cx="0" cy="0"/>
        </a:xfrm>
      </p:grpSpPr>
      <p:pic>
        <p:nvPicPr>
          <p:cNvPr id="446" name="Google Shape;446;p44"/>
          <p:cNvPicPr preferRelativeResize="0"/>
          <p:nvPr/>
        </p:nvPicPr>
        <p:blipFill rotWithShape="1">
          <a:blip r:embed="rId3">
            <a:alphaModFix/>
          </a:blip>
          <a:srcRect r="8508"/>
          <a:stretch/>
        </p:blipFill>
        <p:spPr>
          <a:xfrm>
            <a:off x="4035874" y="0"/>
            <a:ext cx="5183100" cy="5143499"/>
          </a:xfrm>
          <a:prstGeom prst="rect">
            <a:avLst/>
          </a:prstGeom>
          <a:noFill/>
          <a:ln>
            <a:noFill/>
          </a:ln>
        </p:spPr>
      </p:pic>
      <p:sp>
        <p:nvSpPr>
          <p:cNvPr id="447" name="Google Shape;447;p44"/>
          <p:cNvSpPr txBox="1"/>
          <p:nvPr/>
        </p:nvSpPr>
        <p:spPr>
          <a:xfrm>
            <a:off x="50925" y="0"/>
            <a:ext cx="3984900" cy="50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rgbClr val="FFFFFF"/>
              </a:solidFill>
              <a:latin typeface="Open Sans"/>
              <a:ea typeface="Open Sans"/>
              <a:cs typeface="Open Sans"/>
              <a:sym typeface="Open Sans"/>
            </a:endParaRPr>
          </a:p>
          <a:p>
            <a:pPr marL="0" lvl="0" indent="0" algn="ctr" rtl="0">
              <a:spcBef>
                <a:spcPts val="0"/>
              </a:spcBef>
              <a:spcAft>
                <a:spcPts val="0"/>
              </a:spcAft>
              <a:buNone/>
            </a:pPr>
            <a:endParaRPr sz="1800" b="1">
              <a:solidFill>
                <a:srgbClr val="FFFFFF"/>
              </a:solidFill>
              <a:latin typeface="Open Sans"/>
              <a:ea typeface="Open Sans"/>
              <a:cs typeface="Open Sans"/>
              <a:sym typeface="Open Sans"/>
            </a:endParaRPr>
          </a:p>
          <a:p>
            <a:pPr marL="0" lvl="0" indent="0" algn="ctr" rtl="0">
              <a:spcBef>
                <a:spcPts val="0"/>
              </a:spcBef>
              <a:spcAft>
                <a:spcPts val="0"/>
              </a:spcAft>
              <a:buNone/>
            </a:pPr>
            <a:r>
              <a:rPr lang="en" sz="1800" b="1">
                <a:solidFill>
                  <a:srgbClr val="FFFFFF"/>
                </a:solidFill>
                <a:latin typeface="Open Sans"/>
                <a:ea typeface="Open Sans"/>
                <a:cs typeface="Open Sans"/>
                <a:sym typeface="Open Sans"/>
              </a:rPr>
              <a:t>Thanks to the January batch </a:t>
            </a:r>
            <a:r>
              <a:rPr lang="en" sz="1800" b="1">
                <a:solidFill>
                  <a:schemeClr val="lt1"/>
                </a:solidFill>
                <a:latin typeface="Open Sans"/>
                <a:ea typeface="Open Sans"/>
                <a:cs typeface="Open Sans"/>
                <a:sym typeface="Open Sans"/>
              </a:rPr>
              <a:t>and our classmates </a:t>
            </a:r>
            <a:r>
              <a:rPr lang="en" sz="1800" b="1">
                <a:solidFill>
                  <a:srgbClr val="FFFFFF"/>
                </a:solidFill>
                <a:latin typeface="Open Sans"/>
                <a:ea typeface="Open Sans"/>
                <a:cs typeface="Open Sans"/>
                <a:sym typeface="Open Sans"/>
              </a:rPr>
              <a:t>for helping us in data collection!</a:t>
            </a:r>
            <a:endParaRPr sz="1800" b="1">
              <a:solidFill>
                <a:srgbClr val="FFFFFF"/>
              </a:solidFill>
              <a:latin typeface="Open Sans"/>
              <a:ea typeface="Open Sans"/>
              <a:cs typeface="Open Sans"/>
              <a:sym typeface="Open Sans"/>
            </a:endParaRPr>
          </a:p>
          <a:p>
            <a:pPr marL="0" lvl="0" indent="0" algn="ctr" rtl="0">
              <a:spcBef>
                <a:spcPts val="0"/>
              </a:spcBef>
              <a:spcAft>
                <a:spcPts val="0"/>
              </a:spcAft>
              <a:buNone/>
            </a:pPr>
            <a:endParaRPr sz="1800" b="1">
              <a:solidFill>
                <a:srgbClr val="FFFFFF"/>
              </a:solidFill>
              <a:latin typeface="Open Sans"/>
              <a:ea typeface="Open Sans"/>
              <a:cs typeface="Open Sans"/>
              <a:sym typeface="Open Sans"/>
            </a:endParaRPr>
          </a:p>
          <a:p>
            <a:pPr marL="0" lvl="0" indent="0" algn="ctr" rtl="0">
              <a:spcBef>
                <a:spcPts val="0"/>
              </a:spcBef>
              <a:spcAft>
                <a:spcPts val="0"/>
              </a:spcAft>
              <a:buNone/>
            </a:pPr>
            <a:r>
              <a:rPr lang="en" sz="1800" b="1">
                <a:solidFill>
                  <a:srgbClr val="FFFFFF"/>
                </a:solidFill>
                <a:latin typeface="Open Sans"/>
                <a:ea typeface="Open Sans"/>
                <a:cs typeface="Open Sans"/>
                <a:sym typeface="Open Sans"/>
              </a:rPr>
              <a:t>Thanks to Praxis for giving us this opportunity!</a:t>
            </a:r>
            <a:endParaRPr sz="1800" b="1">
              <a:solidFill>
                <a:srgbClr val="FFFFFF"/>
              </a:solidFill>
              <a:latin typeface="Open Sans"/>
              <a:ea typeface="Open Sans"/>
              <a:cs typeface="Open Sans"/>
              <a:sym typeface="Open Sans"/>
            </a:endParaRPr>
          </a:p>
        </p:txBody>
      </p:sp>
      <p:pic>
        <p:nvPicPr>
          <p:cNvPr id="448" name="Google Shape;448;p44"/>
          <p:cNvPicPr preferRelativeResize="0"/>
          <p:nvPr/>
        </p:nvPicPr>
        <p:blipFill>
          <a:blip r:embed="rId4">
            <a:alphaModFix/>
          </a:blip>
          <a:stretch>
            <a:fillRect/>
          </a:stretch>
        </p:blipFill>
        <p:spPr>
          <a:xfrm>
            <a:off x="1048000" y="2968188"/>
            <a:ext cx="1990725" cy="1133475"/>
          </a:xfrm>
          <a:prstGeom prst="rect">
            <a:avLst/>
          </a:prstGeom>
          <a:noFill/>
          <a:ln>
            <a:noFill/>
          </a:ln>
        </p:spPr>
      </p:pic>
      <p:pic>
        <p:nvPicPr>
          <p:cNvPr id="5" name="Picture 4" descr="D:\Praxis\Ads\Praxis Full Logo - Copy.jpg">
            <a:extLst>
              <a:ext uri="{FF2B5EF4-FFF2-40B4-BE49-F238E27FC236}">
                <a16:creationId xmlns:a16="http://schemas.microsoft.com/office/drawing/2014/main" id="{A9351A3B-68E0-44C3-85B3-FF9CC07481BB}"/>
              </a:ext>
            </a:extLst>
          </p:cNvPr>
          <p:cNvPicPr>
            <a:picLocks noChangeAspect="1" noChangeArrowheads="1"/>
          </p:cNvPicPr>
          <p:nvPr/>
        </p:nvPicPr>
        <p:blipFill>
          <a:blip r:embed="rId5" cstate="print"/>
          <a:srcRect/>
          <a:stretch>
            <a:fillRect/>
          </a:stretch>
        </p:blipFill>
        <p:spPr bwMode="auto">
          <a:xfrm>
            <a:off x="7839661" y="88789"/>
            <a:ext cx="1114434" cy="685501"/>
          </a:xfrm>
          <a:prstGeom prst="rect">
            <a:avLst/>
          </a:prstGeom>
          <a:noFill/>
          <a:ln w="9525">
            <a:noFill/>
            <a:miter lim="800000"/>
            <a:headEnd/>
            <a:tailEnd/>
          </a:ln>
        </p:spPr>
      </p:pic>
      <p:cxnSp>
        <p:nvCxnSpPr>
          <p:cNvPr id="6" name="Straight Connector 5">
            <a:extLst>
              <a:ext uri="{FF2B5EF4-FFF2-40B4-BE49-F238E27FC236}">
                <a16:creationId xmlns:a16="http://schemas.microsoft.com/office/drawing/2014/main" id="{0AA83F6A-398C-47CA-B4C6-0F39643CDA1F}"/>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FF1869-3716-41DE-8161-B7B6CFD6A1D1}"/>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52"/>
        <p:cNvGrpSpPr/>
        <p:nvPr/>
      </p:nvGrpSpPr>
      <p:grpSpPr>
        <a:xfrm>
          <a:off x="0" y="0"/>
          <a:ext cx="0" cy="0"/>
          <a:chOff x="0" y="0"/>
          <a:chExt cx="0" cy="0"/>
        </a:xfrm>
      </p:grpSpPr>
      <p:pic>
        <p:nvPicPr>
          <p:cNvPr id="453" name="Google Shape;453;p45"/>
          <p:cNvPicPr preferRelativeResize="0"/>
          <p:nvPr/>
        </p:nvPicPr>
        <p:blipFill>
          <a:blip r:embed="rId3">
            <a:alphaModFix/>
          </a:blip>
          <a:stretch>
            <a:fillRect/>
          </a:stretch>
        </p:blipFill>
        <p:spPr>
          <a:xfrm>
            <a:off x="152400" y="499950"/>
            <a:ext cx="8839198" cy="2732460"/>
          </a:xfrm>
          <a:prstGeom prst="rect">
            <a:avLst/>
          </a:prstGeom>
          <a:noFill/>
          <a:ln>
            <a:noFill/>
          </a:ln>
        </p:spPr>
      </p:pic>
      <p:sp>
        <p:nvSpPr>
          <p:cNvPr id="454" name="Google Shape;454;p45"/>
          <p:cNvSpPr txBox="1"/>
          <p:nvPr/>
        </p:nvSpPr>
        <p:spPr>
          <a:xfrm>
            <a:off x="577675" y="4240650"/>
            <a:ext cx="8725500" cy="11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Thanks to my teammates for making it a fun learning experience!</a:t>
            </a:r>
            <a:endParaRPr>
              <a:latin typeface="Open Sans"/>
              <a:ea typeface="Open Sans"/>
              <a:cs typeface="Open Sans"/>
              <a:sym typeface="Open Sans"/>
            </a:endParaRPr>
          </a:p>
        </p:txBody>
      </p:sp>
      <p:sp>
        <p:nvSpPr>
          <p:cNvPr id="455" name="Google Shape;455;p45"/>
          <p:cNvSpPr txBox="1"/>
          <p:nvPr/>
        </p:nvSpPr>
        <p:spPr>
          <a:xfrm>
            <a:off x="189025" y="3367025"/>
            <a:ext cx="17907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Manish Kumar</a:t>
            </a:r>
            <a:endParaRPr>
              <a:latin typeface="Open Sans"/>
              <a:ea typeface="Open Sans"/>
              <a:cs typeface="Open Sans"/>
              <a:sym typeface="Open Sans"/>
            </a:endParaRPr>
          </a:p>
        </p:txBody>
      </p:sp>
      <p:sp>
        <p:nvSpPr>
          <p:cNvPr id="456" name="Google Shape;456;p45"/>
          <p:cNvSpPr txBox="1"/>
          <p:nvPr/>
        </p:nvSpPr>
        <p:spPr>
          <a:xfrm>
            <a:off x="1883475" y="3409975"/>
            <a:ext cx="17907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Kedar kumar</a:t>
            </a:r>
            <a:endParaRPr sz="1800" b="1">
              <a:solidFill>
                <a:schemeClr val="lt1"/>
              </a:solidFill>
              <a:latin typeface="Open Sans"/>
              <a:ea typeface="Open Sans"/>
              <a:cs typeface="Open Sans"/>
              <a:sym typeface="Open Sans"/>
            </a:endParaRPr>
          </a:p>
          <a:p>
            <a:pPr marL="0" lvl="0" indent="0" algn="l" rtl="0">
              <a:spcBef>
                <a:spcPts val="0"/>
              </a:spcBef>
              <a:spcAft>
                <a:spcPts val="0"/>
              </a:spcAft>
              <a:buNone/>
            </a:pPr>
            <a:r>
              <a:rPr lang="en" sz="1800" b="1">
                <a:solidFill>
                  <a:schemeClr val="lt1"/>
                </a:solidFill>
                <a:latin typeface="Open Sans"/>
                <a:ea typeface="Open Sans"/>
                <a:cs typeface="Open Sans"/>
                <a:sym typeface="Open Sans"/>
              </a:rPr>
              <a:t>Golla</a:t>
            </a:r>
            <a:endParaRPr sz="1800" b="1">
              <a:solidFill>
                <a:schemeClr val="lt1"/>
              </a:solidFill>
              <a:latin typeface="Open Sans"/>
              <a:ea typeface="Open Sans"/>
              <a:cs typeface="Open Sans"/>
              <a:sym typeface="Open Sans"/>
            </a:endParaRPr>
          </a:p>
        </p:txBody>
      </p:sp>
      <p:sp>
        <p:nvSpPr>
          <p:cNvPr id="457" name="Google Shape;457;p45"/>
          <p:cNvSpPr txBox="1"/>
          <p:nvPr/>
        </p:nvSpPr>
        <p:spPr>
          <a:xfrm>
            <a:off x="3676650" y="3409975"/>
            <a:ext cx="17907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Varishu Pant</a:t>
            </a:r>
            <a:endParaRPr sz="1800" b="1">
              <a:solidFill>
                <a:schemeClr val="lt1"/>
              </a:solidFill>
              <a:latin typeface="Open Sans"/>
              <a:ea typeface="Open Sans"/>
              <a:cs typeface="Open Sans"/>
              <a:sym typeface="Open Sans"/>
            </a:endParaRPr>
          </a:p>
        </p:txBody>
      </p:sp>
      <p:sp>
        <p:nvSpPr>
          <p:cNvPr id="458" name="Google Shape;458;p45"/>
          <p:cNvSpPr txBox="1"/>
          <p:nvPr/>
        </p:nvSpPr>
        <p:spPr>
          <a:xfrm>
            <a:off x="5586500" y="3409975"/>
            <a:ext cx="17907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Ankit   Sekseria</a:t>
            </a:r>
            <a:endParaRPr sz="1800" b="1">
              <a:solidFill>
                <a:schemeClr val="lt1"/>
              </a:solidFill>
              <a:latin typeface="Open Sans"/>
              <a:ea typeface="Open Sans"/>
              <a:cs typeface="Open Sans"/>
              <a:sym typeface="Open Sans"/>
            </a:endParaRPr>
          </a:p>
        </p:txBody>
      </p:sp>
      <p:sp>
        <p:nvSpPr>
          <p:cNvPr id="459" name="Google Shape;459;p45"/>
          <p:cNvSpPr txBox="1"/>
          <p:nvPr/>
        </p:nvSpPr>
        <p:spPr>
          <a:xfrm>
            <a:off x="7164275" y="3409975"/>
            <a:ext cx="17907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Rahul</a:t>
            </a:r>
            <a:endParaRPr sz="1800" b="1">
              <a:solidFill>
                <a:schemeClr val="lt1"/>
              </a:solidFill>
              <a:latin typeface="Open Sans"/>
              <a:ea typeface="Open Sans"/>
              <a:cs typeface="Open Sans"/>
              <a:sym typeface="Open Sans"/>
            </a:endParaRPr>
          </a:p>
          <a:p>
            <a:pPr marL="0" lvl="0" indent="0" algn="l" rtl="0">
              <a:spcBef>
                <a:spcPts val="0"/>
              </a:spcBef>
              <a:spcAft>
                <a:spcPts val="0"/>
              </a:spcAft>
              <a:buNone/>
            </a:pPr>
            <a:r>
              <a:rPr lang="en" sz="1800" b="1">
                <a:solidFill>
                  <a:schemeClr val="lt1"/>
                </a:solidFill>
                <a:latin typeface="Open Sans"/>
                <a:ea typeface="Open Sans"/>
                <a:cs typeface="Open Sans"/>
                <a:sym typeface="Open Sans"/>
              </a:rPr>
              <a:t>Aggarwal</a:t>
            </a:r>
            <a:endParaRPr sz="1800" b="1">
              <a:solidFill>
                <a:schemeClr val="lt1"/>
              </a:solidFill>
              <a:latin typeface="Open Sans"/>
              <a:ea typeface="Open Sans"/>
              <a:cs typeface="Open Sans"/>
              <a:sym typeface="Open Sans"/>
            </a:endParaRPr>
          </a:p>
        </p:txBody>
      </p:sp>
      <p:pic>
        <p:nvPicPr>
          <p:cNvPr id="9" name="Picture 8" descr="D:\Praxis\Ads\Praxis Full Logo - Copy.jpg">
            <a:extLst>
              <a:ext uri="{FF2B5EF4-FFF2-40B4-BE49-F238E27FC236}">
                <a16:creationId xmlns:a16="http://schemas.microsoft.com/office/drawing/2014/main" id="{B24EA1A4-E620-4695-9D67-B1A398BE860E}"/>
              </a:ext>
            </a:extLst>
          </p:cNvPr>
          <p:cNvPicPr>
            <a:picLocks noChangeAspect="1" noChangeArrowheads="1"/>
          </p:cNvPicPr>
          <p:nvPr/>
        </p:nvPicPr>
        <p:blipFill>
          <a:blip r:embed="rId4" cstate="print"/>
          <a:srcRect/>
          <a:stretch>
            <a:fillRect/>
          </a:stretch>
        </p:blipFill>
        <p:spPr bwMode="auto">
          <a:xfrm>
            <a:off x="7839661" y="88789"/>
            <a:ext cx="1114434" cy="685501"/>
          </a:xfrm>
          <a:prstGeom prst="rect">
            <a:avLst/>
          </a:prstGeom>
          <a:noFill/>
          <a:ln w="9525">
            <a:noFill/>
            <a:miter lim="800000"/>
            <a:headEnd/>
            <a:tailEnd/>
          </a:ln>
        </p:spPr>
      </p:pic>
      <p:cxnSp>
        <p:nvCxnSpPr>
          <p:cNvPr id="10" name="Straight Connector 9">
            <a:extLst>
              <a:ext uri="{FF2B5EF4-FFF2-40B4-BE49-F238E27FC236}">
                <a16:creationId xmlns:a16="http://schemas.microsoft.com/office/drawing/2014/main" id="{0BAEB5F2-0A29-44DE-A6F1-238F1C78D5C0}"/>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E4AAF0-E2EB-4CEE-ACD9-7D4FF3A595A2}"/>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4E29AA"/>
            </a:gs>
            <a:gs pos="100000">
              <a:srgbClr val="1E123D"/>
            </a:gs>
          </a:gsLst>
          <a:path path="circle">
            <a:fillToRect l="50000" t="50000" r="50000" b="50000"/>
          </a:path>
          <a:tileRect/>
        </a:gradFill>
        <a:effectLst/>
      </p:bgPr>
    </p:bg>
    <p:spTree>
      <p:nvGrpSpPr>
        <p:cNvPr id="1" name="Shape 463"/>
        <p:cNvGrpSpPr/>
        <p:nvPr/>
      </p:nvGrpSpPr>
      <p:grpSpPr>
        <a:xfrm>
          <a:off x="0" y="0"/>
          <a:ext cx="0" cy="0"/>
          <a:chOff x="0" y="0"/>
          <a:chExt cx="0" cy="0"/>
        </a:xfrm>
      </p:grpSpPr>
      <p:pic>
        <p:nvPicPr>
          <p:cNvPr id="464" name="Google Shape;464;p46"/>
          <p:cNvPicPr preferRelativeResize="0"/>
          <p:nvPr/>
        </p:nvPicPr>
        <p:blipFill>
          <a:blip r:embed="rId3">
            <a:alphaModFix/>
          </a:blip>
          <a:stretch>
            <a:fillRect/>
          </a:stretch>
        </p:blipFill>
        <p:spPr>
          <a:xfrm>
            <a:off x="3494738" y="1278700"/>
            <a:ext cx="666750" cy="647700"/>
          </a:xfrm>
          <a:prstGeom prst="rect">
            <a:avLst/>
          </a:prstGeom>
          <a:noFill/>
          <a:ln>
            <a:noFill/>
          </a:ln>
        </p:spPr>
      </p:pic>
      <p:pic>
        <p:nvPicPr>
          <p:cNvPr id="465" name="Google Shape;465;p46"/>
          <p:cNvPicPr preferRelativeResize="0"/>
          <p:nvPr/>
        </p:nvPicPr>
        <p:blipFill>
          <a:blip r:embed="rId4">
            <a:alphaModFix/>
          </a:blip>
          <a:stretch>
            <a:fillRect/>
          </a:stretch>
        </p:blipFill>
        <p:spPr>
          <a:xfrm>
            <a:off x="3504275" y="1926400"/>
            <a:ext cx="657225" cy="647700"/>
          </a:xfrm>
          <a:prstGeom prst="rect">
            <a:avLst/>
          </a:prstGeom>
          <a:noFill/>
          <a:ln>
            <a:noFill/>
          </a:ln>
        </p:spPr>
      </p:pic>
      <p:pic>
        <p:nvPicPr>
          <p:cNvPr id="466" name="Google Shape;466;p46"/>
          <p:cNvPicPr preferRelativeResize="0"/>
          <p:nvPr/>
        </p:nvPicPr>
        <p:blipFill>
          <a:blip r:embed="rId5">
            <a:alphaModFix/>
          </a:blip>
          <a:stretch>
            <a:fillRect/>
          </a:stretch>
        </p:blipFill>
        <p:spPr>
          <a:xfrm>
            <a:off x="4828225" y="1278688"/>
            <a:ext cx="647700" cy="647700"/>
          </a:xfrm>
          <a:prstGeom prst="rect">
            <a:avLst/>
          </a:prstGeom>
          <a:noFill/>
          <a:ln>
            <a:noFill/>
          </a:ln>
        </p:spPr>
      </p:pic>
      <p:pic>
        <p:nvPicPr>
          <p:cNvPr id="467" name="Google Shape;467;p46"/>
          <p:cNvPicPr preferRelativeResize="0"/>
          <p:nvPr/>
        </p:nvPicPr>
        <p:blipFill>
          <a:blip r:embed="rId6">
            <a:alphaModFix/>
          </a:blip>
          <a:stretch>
            <a:fillRect/>
          </a:stretch>
        </p:blipFill>
        <p:spPr>
          <a:xfrm>
            <a:off x="4151963" y="1283450"/>
            <a:ext cx="666750" cy="638175"/>
          </a:xfrm>
          <a:prstGeom prst="rect">
            <a:avLst/>
          </a:prstGeom>
          <a:noFill/>
          <a:ln>
            <a:noFill/>
          </a:ln>
        </p:spPr>
      </p:pic>
      <p:pic>
        <p:nvPicPr>
          <p:cNvPr id="468" name="Google Shape;468;p46"/>
          <p:cNvPicPr preferRelativeResize="0"/>
          <p:nvPr/>
        </p:nvPicPr>
        <p:blipFill>
          <a:blip r:embed="rId4">
            <a:alphaModFix/>
          </a:blip>
          <a:stretch>
            <a:fillRect/>
          </a:stretch>
        </p:blipFill>
        <p:spPr>
          <a:xfrm>
            <a:off x="4902988" y="2581263"/>
            <a:ext cx="657225" cy="647700"/>
          </a:xfrm>
          <a:prstGeom prst="rect">
            <a:avLst/>
          </a:prstGeom>
          <a:noFill/>
          <a:ln>
            <a:noFill/>
          </a:ln>
        </p:spPr>
      </p:pic>
      <p:pic>
        <p:nvPicPr>
          <p:cNvPr id="469" name="Google Shape;469;p46"/>
          <p:cNvPicPr preferRelativeResize="0"/>
          <p:nvPr/>
        </p:nvPicPr>
        <p:blipFill>
          <a:blip r:embed="rId7">
            <a:alphaModFix/>
          </a:blip>
          <a:stretch>
            <a:fillRect/>
          </a:stretch>
        </p:blipFill>
        <p:spPr>
          <a:xfrm>
            <a:off x="5569738" y="2576538"/>
            <a:ext cx="657225" cy="657225"/>
          </a:xfrm>
          <a:prstGeom prst="rect">
            <a:avLst/>
          </a:prstGeom>
          <a:noFill/>
          <a:ln>
            <a:noFill/>
          </a:ln>
        </p:spPr>
      </p:pic>
      <p:pic>
        <p:nvPicPr>
          <p:cNvPr id="470" name="Google Shape;470;p46"/>
          <p:cNvPicPr preferRelativeResize="0"/>
          <p:nvPr/>
        </p:nvPicPr>
        <p:blipFill>
          <a:blip r:embed="rId8">
            <a:alphaModFix/>
          </a:blip>
          <a:stretch>
            <a:fillRect/>
          </a:stretch>
        </p:blipFill>
        <p:spPr>
          <a:xfrm>
            <a:off x="6236488" y="2581263"/>
            <a:ext cx="657225" cy="647700"/>
          </a:xfrm>
          <a:prstGeom prst="rect">
            <a:avLst/>
          </a:prstGeom>
          <a:noFill/>
          <a:ln>
            <a:noFill/>
          </a:ln>
        </p:spPr>
      </p:pic>
      <p:pic>
        <p:nvPicPr>
          <p:cNvPr id="471" name="Google Shape;471;p46"/>
          <p:cNvPicPr preferRelativeResize="0"/>
          <p:nvPr/>
        </p:nvPicPr>
        <p:blipFill>
          <a:blip r:embed="rId9">
            <a:alphaModFix/>
          </a:blip>
          <a:stretch>
            <a:fillRect/>
          </a:stretch>
        </p:blipFill>
        <p:spPr>
          <a:xfrm>
            <a:off x="4151975" y="1921625"/>
            <a:ext cx="657225" cy="657225"/>
          </a:xfrm>
          <a:prstGeom prst="rect">
            <a:avLst/>
          </a:prstGeom>
          <a:noFill/>
          <a:ln>
            <a:noFill/>
          </a:ln>
        </p:spPr>
      </p:pic>
      <p:pic>
        <p:nvPicPr>
          <p:cNvPr id="472" name="Google Shape;472;p46"/>
          <p:cNvPicPr preferRelativeResize="0"/>
          <p:nvPr/>
        </p:nvPicPr>
        <p:blipFill>
          <a:blip r:embed="rId10">
            <a:alphaModFix/>
          </a:blip>
          <a:stretch>
            <a:fillRect/>
          </a:stretch>
        </p:blipFill>
        <p:spPr>
          <a:xfrm>
            <a:off x="4818713" y="1921638"/>
            <a:ext cx="666750" cy="657225"/>
          </a:xfrm>
          <a:prstGeom prst="rect">
            <a:avLst/>
          </a:prstGeom>
          <a:noFill/>
          <a:ln>
            <a:noFill/>
          </a:ln>
        </p:spPr>
      </p:pic>
      <p:pic>
        <p:nvPicPr>
          <p:cNvPr id="473" name="Google Shape;473;p46"/>
          <p:cNvPicPr preferRelativeResize="0"/>
          <p:nvPr/>
        </p:nvPicPr>
        <p:blipFill>
          <a:blip r:embed="rId11">
            <a:alphaModFix/>
          </a:blip>
          <a:stretch>
            <a:fillRect/>
          </a:stretch>
        </p:blipFill>
        <p:spPr>
          <a:xfrm>
            <a:off x="2250288" y="2576513"/>
            <a:ext cx="676275" cy="657225"/>
          </a:xfrm>
          <a:prstGeom prst="rect">
            <a:avLst/>
          </a:prstGeom>
          <a:noFill/>
          <a:ln>
            <a:noFill/>
          </a:ln>
        </p:spPr>
      </p:pic>
      <p:pic>
        <p:nvPicPr>
          <p:cNvPr id="474" name="Google Shape;474;p46"/>
          <p:cNvPicPr preferRelativeResize="0"/>
          <p:nvPr/>
        </p:nvPicPr>
        <p:blipFill>
          <a:blip r:embed="rId12">
            <a:alphaModFix/>
          </a:blip>
          <a:stretch>
            <a:fillRect/>
          </a:stretch>
        </p:blipFill>
        <p:spPr>
          <a:xfrm>
            <a:off x="2917038" y="2576500"/>
            <a:ext cx="666750" cy="657225"/>
          </a:xfrm>
          <a:prstGeom prst="rect">
            <a:avLst/>
          </a:prstGeom>
          <a:noFill/>
          <a:ln>
            <a:noFill/>
          </a:ln>
        </p:spPr>
      </p:pic>
      <p:pic>
        <p:nvPicPr>
          <p:cNvPr id="475" name="Google Shape;475;p46"/>
          <p:cNvPicPr preferRelativeResize="0"/>
          <p:nvPr/>
        </p:nvPicPr>
        <p:blipFill>
          <a:blip r:embed="rId13">
            <a:alphaModFix/>
          </a:blip>
          <a:stretch>
            <a:fillRect/>
          </a:stretch>
        </p:blipFill>
        <p:spPr>
          <a:xfrm>
            <a:off x="3571863" y="2571738"/>
            <a:ext cx="685800" cy="666750"/>
          </a:xfrm>
          <a:prstGeom prst="rect">
            <a:avLst/>
          </a:prstGeom>
          <a:noFill/>
          <a:ln>
            <a:noFill/>
          </a:ln>
        </p:spPr>
      </p:pic>
      <p:pic>
        <p:nvPicPr>
          <p:cNvPr id="476" name="Google Shape;476;p46"/>
          <p:cNvPicPr preferRelativeResize="0"/>
          <p:nvPr/>
        </p:nvPicPr>
        <p:blipFill>
          <a:blip r:embed="rId9">
            <a:alphaModFix/>
          </a:blip>
          <a:stretch>
            <a:fillRect/>
          </a:stretch>
        </p:blipFill>
        <p:spPr>
          <a:xfrm>
            <a:off x="4248150" y="2576550"/>
            <a:ext cx="657225" cy="657225"/>
          </a:xfrm>
          <a:prstGeom prst="rect">
            <a:avLst/>
          </a:prstGeom>
          <a:noFill/>
          <a:ln>
            <a:noFill/>
          </a:ln>
        </p:spPr>
      </p:pic>
      <p:pic>
        <p:nvPicPr>
          <p:cNvPr id="15" name="Picture 14" descr="D:\Praxis\Ads\Praxis Full Logo - Copy.jpg">
            <a:extLst>
              <a:ext uri="{FF2B5EF4-FFF2-40B4-BE49-F238E27FC236}">
                <a16:creationId xmlns:a16="http://schemas.microsoft.com/office/drawing/2014/main" id="{9DD668A9-8945-43A0-A63E-E5B105CB27A4}"/>
              </a:ext>
            </a:extLst>
          </p:cNvPr>
          <p:cNvPicPr>
            <a:picLocks noChangeAspect="1" noChangeArrowheads="1"/>
          </p:cNvPicPr>
          <p:nvPr/>
        </p:nvPicPr>
        <p:blipFill>
          <a:blip r:embed="rId14" cstate="print"/>
          <a:srcRect/>
          <a:stretch>
            <a:fillRect/>
          </a:stretch>
        </p:blipFill>
        <p:spPr bwMode="auto">
          <a:xfrm>
            <a:off x="7839661" y="88789"/>
            <a:ext cx="1114434" cy="685501"/>
          </a:xfrm>
          <a:prstGeom prst="rect">
            <a:avLst/>
          </a:prstGeom>
          <a:noFill/>
          <a:ln w="9525">
            <a:noFill/>
            <a:miter lim="800000"/>
            <a:headEnd/>
            <a:tailEnd/>
          </a:ln>
        </p:spPr>
      </p:pic>
      <p:cxnSp>
        <p:nvCxnSpPr>
          <p:cNvPr id="16" name="Straight Connector 15">
            <a:extLst>
              <a:ext uri="{FF2B5EF4-FFF2-40B4-BE49-F238E27FC236}">
                <a16:creationId xmlns:a16="http://schemas.microsoft.com/office/drawing/2014/main" id="{42FDE13F-EC03-47CD-9117-0753B758DEA5}"/>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16F658-E826-445E-A963-219991704430}"/>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par>
                                <p:cTn id="8" presetID="10" presetClass="entr" presetSubtype="0" fill="hold" nodeType="withEffect">
                                  <p:stCondLst>
                                    <p:cond delay="0"/>
                                  </p:stCondLst>
                                  <p:childTnLst>
                                    <p:set>
                                      <p:cBhvr>
                                        <p:cTn id="9" dur="1" fill="hold">
                                          <p:stCondLst>
                                            <p:cond delay="0"/>
                                          </p:stCondLst>
                                        </p:cTn>
                                        <p:tgtEl>
                                          <p:spTgt spid="465"/>
                                        </p:tgtEl>
                                        <p:attrNameLst>
                                          <p:attrName>style.visibility</p:attrName>
                                        </p:attrNameLst>
                                      </p:cBhvr>
                                      <p:to>
                                        <p:strVal val="visible"/>
                                      </p:to>
                                    </p:set>
                                    <p:animEffect transition="in" filter="fade">
                                      <p:cBhvr>
                                        <p:cTn id="10" dur="1000"/>
                                        <p:tgtEl>
                                          <p:spTgt spid="465"/>
                                        </p:tgtEl>
                                      </p:cBhvr>
                                    </p:animEffect>
                                  </p:childTnLst>
                                </p:cTn>
                              </p:par>
                              <p:par>
                                <p:cTn id="11" presetID="10" presetClass="entr" presetSubtype="0" fill="hold" nodeType="withEffect">
                                  <p:stCondLst>
                                    <p:cond delay="0"/>
                                  </p:stCondLst>
                                  <p:childTnLst>
                                    <p:set>
                                      <p:cBhvr>
                                        <p:cTn id="12" dur="1" fill="hold">
                                          <p:stCondLst>
                                            <p:cond delay="0"/>
                                          </p:stCondLst>
                                        </p:cTn>
                                        <p:tgtEl>
                                          <p:spTgt spid="466"/>
                                        </p:tgtEl>
                                        <p:attrNameLst>
                                          <p:attrName>style.visibility</p:attrName>
                                        </p:attrNameLst>
                                      </p:cBhvr>
                                      <p:to>
                                        <p:strVal val="visible"/>
                                      </p:to>
                                    </p:set>
                                    <p:animEffect transition="in" filter="fade">
                                      <p:cBhvr>
                                        <p:cTn id="13" dur="1000"/>
                                        <p:tgtEl>
                                          <p:spTgt spid="466"/>
                                        </p:tgtEl>
                                      </p:cBhvr>
                                    </p:animEffect>
                                  </p:childTnLst>
                                </p:cTn>
                              </p:par>
                              <p:par>
                                <p:cTn id="14" presetID="10" presetClass="entr" presetSubtype="0" fill="hold" nodeType="withEffect">
                                  <p:stCondLst>
                                    <p:cond delay="0"/>
                                  </p:stCondLst>
                                  <p:childTnLst>
                                    <p:set>
                                      <p:cBhvr>
                                        <p:cTn id="15" dur="1" fill="hold">
                                          <p:stCondLst>
                                            <p:cond delay="0"/>
                                          </p:stCondLst>
                                        </p:cTn>
                                        <p:tgtEl>
                                          <p:spTgt spid="467"/>
                                        </p:tgtEl>
                                        <p:attrNameLst>
                                          <p:attrName>style.visibility</p:attrName>
                                        </p:attrNameLst>
                                      </p:cBhvr>
                                      <p:to>
                                        <p:strVal val="visible"/>
                                      </p:to>
                                    </p:set>
                                    <p:animEffect transition="in" filter="fade">
                                      <p:cBhvr>
                                        <p:cTn id="16" dur="1000"/>
                                        <p:tgtEl>
                                          <p:spTgt spid="467"/>
                                        </p:tgtEl>
                                      </p:cBhvr>
                                    </p:animEffect>
                                  </p:childTnLst>
                                </p:cTn>
                              </p:par>
                              <p:par>
                                <p:cTn id="17" presetID="10" presetClass="entr" presetSubtype="0" fill="hold" nodeType="withEffect">
                                  <p:stCondLst>
                                    <p:cond delay="0"/>
                                  </p:stCondLst>
                                  <p:childTnLst>
                                    <p:set>
                                      <p:cBhvr>
                                        <p:cTn id="18" dur="1" fill="hold">
                                          <p:stCondLst>
                                            <p:cond delay="0"/>
                                          </p:stCondLst>
                                        </p:cTn>
                                        <p:tgtEl>
                                          <p:spTgt spid="468"/>
                                        </p:tgtEl>
                                        <p:attrNameLst>
                                          <p:attrName>style.visibility</p:attrName>
                                        </p:attrNameLst>
                                      </p:cBhvr>
                                      <p:to>
                                        <p:strVal val="visible"/>
                                      </p:to>
                                    </p:set>
                                    <p:animEffect transition="in" filter="fade">
                                      <p:cBhvr>
                                        <p:cTn id="19" dur="1000"/>
                                        <p:tgtEl>
                                          <p:spTgt spid="468"/>
                                        </p:tgtEl>
                                      </p:cBhvr>
                                    </p:animEffect>
                                  </p:childTnLst>
                                </p:cTn>
                              </p:par>
                              <p:par>
                                <p:cTn id="20" presetID="10" presetClass="entr" presetSubtype="0" fill="hold" nodeType="withEffect">
                                  <p:stCondLst>
                                    <p:cond delay="0"/>
                                  </p:stCondLst>
                                  <p:childTnLst>
                                    <p:set>
                                      <p:cBhvr>
                                        <p:cTn id="21" dur="1" fill="hold">
                                          <p:stCondLst>
                                            <p:cond delay="0"/>
                                          </p:stCondLst>
                                        </p:cTn>
                                        <p:tgtEl>
                                          <p:spTgt spid="469"/>
                                        </p:tgtEl>
                                        <p:attrNameLst>
                                          <p:attrName>style.visibility</p:attrName>
                                        </p:attrNameLst>
                                      </p:cBhvr>
                                      <p:to>
                                        <p:strVal val="visible"/>
                                      </p:to>
                                    </p:set>
                                    <p:animEffect transition="in" filter="fade">
                                      <p:cBhvr>
                                        <p:cTn id="22" dur="1000"/>
                                        <p:tgtEl>
                                          <p:spTgt spid="469"/>
                                        </p:tgtEl>
                                      </p:cBhvr>
                                    </p:animEffect>
                                  </p:childTnLst>
                                </p:cTn>
                              </p:par>
                              <p:par>
                                <p:cTn id="23" presetID="10" presetClass="entr" presetSubtype="0" fill="hold" nodeType="withEffect">
                                  <p:stCondLst>
                                    <p:cond delay="0"/>
                                  </p:stCondLst>
                                  <p:childTnLst>
                                    <p:set>
                                      <p:cBhvr>
                                        <p:cTn id="24" dur="1" fill="hold">
                                          <p:stCondLst>
                                            <p:cond delay="0"/>
                                          </p:stCondLst>
                                        </p:cTn>
                                        <p:tgtEl>
                                          <p:spTgt spid="470"/>
                                        </p:tgtEl>
                                        <p:attrNameLst>
                                          <p:attrName>style.visibility</p:attrName>
                                        </p:attrNameLst>
                                      </p:cBhvr>
                                      <p:to>
                                        <p:strVal val="visible"/>
                                      </p:to>
                                    </p:set>
                                    <p:animEffect transition="in" filter="fade">
                                      <p:cBhvr>
                                        <p:cTn id="25"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4E29AA"/>
            </a:gs>
            <a:gs pos="100000">
              <a:srgbClr val="1E123D"/>
            </a:gs>
          </a:gsLst>
          <a:path path="circle">
            <a:fillToRect l="50000" t="50000" r="50000" b="50000"/>
          </a:path>
          <a:tileRect/>
        </a:gradFill>
        <a:effectLst/>
      </p:bgPr>
    </p:bg>
    <p:spTree>
      <p:nvGrpSpPr>
        <p:cNvPr id="1" name="Shape 480"/>
        <p:cNvGrpSpPr/>
        <p:nvPr/>
      </p:nvGrpSpPr>
      <p:grpSpPr>
        <a:xfrm>
          <a:off x="0" y="0"/>
          <a:ext cx="0" cy="0"/>
          <a:chOff x="0" y="0"/>
          <a:chExt cx="0" cy="0"/>
        </a:xfrm>
      </p:grpSpPr>
      <p:pic>
        <p:nvPicPr>
          <p:cNvPr id="481" name="Google Shape;481;p47"/>
          <p:cNvPicPr preferRelativeResize="0"/>
          <p:nvPr/>
        </p:nvPicPr>
        <p:blipFill>
          <a:blip r:embed="rId3">
            <a:alphaModFix/>
          </a:blip>
          <a:stretch>
            <a:fillRect/>
          </a:stretch>
        </p:blipFill>
        <p:spPr>
          <a:xfrm>
            <a:off x="1590675" y="2252663"/>
            <a:ext cx="647700" cy="638175"/>
          </a:xfrm>
          <a:prstGeom prst="rect">
            <a:avLst/>
          </a:prstGeom>
          <a:noFill/>
          <a:ln>
            <a:noFill/>
          </a:ln>
        </p:spPr>
      </p:pic>
      <p:pic>
        <p:nvPicPr>
          <p:cNvPr id="482" name="Google Shape;482;p47"/>
          <p:cNvPicPr preferRelativeResize="0"/>
          <p:nvPr/>
        </p:nvPicPr>
        <p:blipFill>
          <a:blip r:embed="rId4">
            <a:alphaModFix/>
          </a:blip>
          <a:stretch>
            <a:fillRect/>
          </a:stretch>
        </p:blipFill>
        <p:spPr>
          <a:xfrm>
            <a:off x="2238375" y="2247900"/>
            <a:ext cx="666750" cy="647700"/>
          </a:xfrm>
          <a:prstGeom prst="rect">
            <a:avLst/>
          </a:prstGeom>
          <a:noFill/>
          <a:ln>
            <a:noFill/>
          </a:ln>
        </p:spPr>
      </p:pic>
      <p:pic>
        <p:nvPicPr>
          <p:cNvPr id="483" name="Google Shape;483;p47"/>
          <p:cNvPicPr preferRelativeResize="0"/>
          <p:nvPr/>
        </p:nvPicPr>
        <p:blipFill>
          <a:blip r:embed="rId5">
            <a:alphaModFix/>
          </a:blip>
          <a:stretch>
            <a:fillRect/>
          </a:stretch>
        </p:blipFill>
        <p:spPr>
          <a:xfrm>
            <a:off x="2905125" y="2243138"/>
            <a:ext cx="657225" cy="657225"/>
          </a:xfrm>
          <a:prstGeom prst="rect">
            <a:avLst/>
          </a:prstGeom>
          <a:noFill/>
          <a:ln>
            <a:noFill/>
          </a:ln>
        </p:spPr>
      </p:pic>
      <p:pic>
        <p:nvPicPr>
          <p:cNvPr id="484" name="Google Shape;484;p47"/>
          <p:cNvPicPr preferRelativeResize="0"/>
          <p:nvPr/>
        </p:nvPicPr>
        <p:blipFill>
          <a:blip r:embed="rId6">
            <a:alphaModFix/>
          </a:blip>
          <a:stretch>
            <a:fillRect/>
          </a:stretch>
        </p:blipFill>
        <p:spPr>
          <a:xfrm>
            <a:off x="3562350" y="2252675"/>
            <a:ext cx="666750" cy="638175"/>
          </a:xfrm>
          <a:prstGeom prst="rect">
            <a:avLst/>
          </a:prstGeom>
          <a:noFill/>
          <a:ln>
            <a:noFill/>
          </a:ln>
        </p:spPr>
      </p:pic>
      <p:pic>
        <p:nvPicPr>
          <p:cNvPr id="485" name="Google Shape;485;p47"/>
          <p:cNvPicPr preferRelativeResize="0"/>
          <p:nvPr/>
        </p:nvPicPr>
        <p:blipFill>
          <a:blip r:embed="rId7">
            <a:alphaModFix/>
          </a:blip>
          <a:stretch>
            <a:fillRect/>
          </a:stretch>
        </p:blipFill>
        <p:spPr>
          <a:xfrm>
            <a:off x="4229100" y="2247925"/>
            <a:ext cx="657225" cy="647700"/>
          </a:xfrm>
          <a:prstGeom prst="rect">
            <a:avLst/>
          </a:prstGeom>
          <a:noFill/>
          <a:ln>
            <a:noFill/>
          </a:ln>
        </p:spPr>
      </p:pic>
      <p:pic>
        <p:nvPicPr>
          <p:cNvPr id="486" name="Google Shape;486;p47"/>
          <p:cNvPicPr preferRelativeResize="0"/>
          <p:nvPr/>
        </p:nvPicPr>
        <p:blipFill>
          <a:blip r:embed="rId8">
            <a:alphaModFix/>
          </a:blip>
          <a:stretch>
            <a:fillRect/>
          </a:stretch>
        </p:blipFill>
        <p:spPr>
          <a:xfrm>
            <a:off x="4886325" y="2252700"/>
            <a:ext cx="666750" cy="638175"/>
          </a:xfrm>
          <a:prstGeom prst="rect">
            <a:avLst/>
          </a:prstGeom>
          <a:noFill/>
          <a:ln>
            <a:noFill/>
          </a:ln>
        </p:spPr>
      </p:pic>
      <p:pic>
        <p:nvPicPr>
          <p:cNvPr id="487" name="Google Shape;487;p47"/>
          <p:cNvPicPr preferRelativeResize="0"/>
          <p:nvPr/>
        </p:nvPicPr>
        <p:blipFill>
          <a:blip r:embed="rId9">
            <a:alphaModFix/>
          </a:blip>
          <a:stretch>
            <a:fillRect/>
          </a:stretch>
        </p:blipFill>
        <p:spPr>
          <a:xfrm>
            <a:off x="5553075" y="2243138"/>
            <a:ext cx="647700" cy="657225"/>
          </a:xfrm>
          <a:prstGeom prst="rect">
            <a:avLst/>
          </a:prstGeom>
          <a:noFill/>
          <a:ln>
            <a:noFill/>
          </a:ln>
        </p:spPr>
      </p:pic>
      <p:pic>
        <p:nvPicPr>
          <p:cNvPr id="488" name="Google Shape;488;p47"/>
          <p:cNvPicPr preferRelativeResize="0"/>
          <p:nvPr/>
        </p:nvPicPr>
        <p:blipFill>
          <a:blip r:embed="rId10">
            <a:alphaModFix/>
          </a:blip>
          <a:stretch>
            <a:fillRect/>
          </a:stretch>
        </p:blipFill>
        <p:spPr>
          <a:xfrm>
            <a:off x="6210300" y="2252713"/>
            <a:ext cx="666750" cy="638175"/>
          </a:xfrm>
          <a:prstGeom prst="rect">
            <a:avLst/>
          </a:prstGeom>
          <a:noFill/>
          <a:ln>
            <a:noFill/>
          </a:ln>
        </p:spPr>
      </p:pic>
      <p:pic>
        <p:nvPicPr>
          <p:cNvPr id="489" name="Google Shape;489;p47"/>
          <p:cNvPicPr preferRelativeResize="0"/>
          <p:nvPr/>
        </p:nvPicPr>
        <p:blipFill>
          <a:blip r:embed="rId11">
            <a:alphaModFix/>
          </a:blip>
          <a:stretch>
            <a:fillRect/>
          </a:stretch>
        </p:blipFill>
        <p:spPr>
          <a:xfrm>
            <a:off x="6886575" y="2252713"/>
            <a:ext cx="666750" cy="638175"/>
          </a:xfrm>
          <a:prstGeom prst="rect">
            <a:avLst/>
          </a:prstGeom>
          <a:noFill/>
          <a:ln>
            <a:noFill/>
          </a:ln>
        </p:spPr>
      </p:pic>
      <p:pic>
        <p:nvPicPr>
          <p:cNvPr id="11" name="Picture 10" descr="D:\Praxis\Ads\Praxis Full Logo - Copy.jpg">
            <a:extLst>
              <a:ext uri="{FF2B5EF4-FFF2-40B4-BE49-F238E27FC236}">
                <a16:creationId xmlns:a16="http://schemas.microsoft.com/office/drawing/2014/main" id="{88654A99-547C-4B00-8A5C-CC05615421E4}"/>
              </a:ext>
            </a:extLst>
          </p:cNvPr>
          <p:cNvPicPr>
            <a:picLocks noChangeAspect="1" noChangeArrowheads="1"/>
          </p:cNvPicPr>
          <p:nvPr/>
        </p:nvPicPr>
        <p:blipFill>
          <a:blip r:embed="rId12" cstate="print"/>
          <a:srcRect/>
          <a:stretch>
            <a:fillRect/>
          </a:stretch>
        </p:blipFill>
        <p:spPr bwMode="auto">
          <a:xfrm>
            <a:off x="7839661" y="88789"/>
            <a:ext cx="1114434" cy="685501"/>
          </a:xfrm>
          <a:prstGeom prst="rect">
            <a:avLst/>
          </a:prstGeom>
          <a:noFill/>
          <a:ln w="9525">
            <a:noFill/>
            <a:miter lim="800000"/>
            <a:headEnd/>
            <a:tailEnd/>
          </a:ln>
        </p:spPr>
      </p:pic>
      <p:cxnSp>
        <p:nvCxnSpPr>
          <p:cNvPr id="12" name="Straight Connector 11">
            <a:extLst>
              <a:ext uri="{FF2B5EF4-FFF2-40B4-BE49-F238E27FC236}">
                <a16:creationId xmlns:a16="http://schemas.microsoft.com/office/drawing/2014/main" id="{92732A60-FCC7-4AB0-8E79-83A890E73963}"/>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B3368B-DD27-43E5-8B0B-B2AC70124586}"/>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1000"/>
                                        <p:tgtEl>
                                          <p:spTgt spid="48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84"/>
                                        </p:tgtEl>
                                        <p:attrNameLst>
                                          <p:attrName>style.visibility</p:attrName>
                                        </p:attrNameLst>
                                      </p:cBhvr>
                                      <p:to>
                                        <p:strVal val="visible"/>
                                      </p:to>
                                    </p:set>
                                    <p:anim calcmode="lin" valueType="num">
                                      <p:cBhvr additive="base">
                                        <p:cTn id="10" dur="1000"/>
                                        <p:tgtEl>
                                          <p:spTgt spid="484"/>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486"/>
                                        </p:tgtEl>
                                        <p:attrNameLst>
                                          <p:attrName>style.visibility</p:attrName>
                                        </p:attrNameLst>
                                      </p:cBhvr>
                                      <p:to>
                                        <p:strVal val="visible"/>
                                      </p:to>
                                    </p:set>
                                    <p:anim calcmode="lin" valueType="num">
                                      <p:cBhvr additive="base">
                                        <p:cTn id="13" dur="1000"/>
                                        <p:tgtEl>
                                          <p:spTgt spid="48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487"/>
                                        </p:tgtEl>
                                        <p:attrNameLst>
                                          <p:attrName>style.visibility</p:attrName>
                                        </p:attrNameLst>
                                      </p:cBhvr>
                                      <p:to>
                                        <p:strVal val="visible"/>
                                      </p:to>
                                    </p:set>
                                    <p:anim calcmode="lin" valueType="num">
                                      <p:cBhvr additive="base">
                                        <p:cTn id="16" dur="1000"/>
                                        <p:tgtEl>
                                          <p:spTgt spid="487"/>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481"/>
                                        </p:tgtEl>
                                        <p:attrNameLst>
                                          <p:attrName>style.visibility</p:attrName>
                                        </p:attrNameLst>
                                      </p:cBhvr>
                                      <p:to>
                                        <p:strVal val="visible"/>
                                      </p:to>
                                    </p:set>
                                    <p:anim calcmode="lin" valueType="num">
                                      <p:cBhvr additive="base">
                                        <p:cTn id="21" dur="1000"/>
                                        <p:tgtEl>
                                          <p:spTgt spid="481"/>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482"/>
                                        </p:tgtEl>
                                        <p:attrNameLst>
                                          <p:attrName>style.visibility</p:attrName>
                                        </p:attrNameLst>
                                      </p:cBhvr>
                                      <p:to>
                                        <p:strVal val="visible"/>
                                      </p:to>
                                    </p:set>
                                    <p:anim calcmode="lin" valueType="num">
                                      <p:cBhvr additive="base">
                                        <p:cTn id="24" dur="1000"/>
                                        <p:tgtEl>
                                          <p:spTgt spid="482"/>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488"/>
                                        </p:tgtEl>
                                        <p:attrNameLst>
                                          <p:attrName>style.visibility</p:attrName>
                                        </p:attrNameLst>
                                      </p:cBhvr>
                                      <p:to>
                                        <p:strVal val="visible"/>
                                      </p:to>
                                    </p:set>
                                    <p:anim calcmode="lin" valueType="num">
                                      <p:cBhvr additive="base">
                                        <p:cTn id="27" dur="1000"/>
                                        <p:tgtEl>
                                          <p:spTgt spid="4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489"/>
                                        </p:tgtEl>
                                        <p:attrNameLst>
                                          <p:attrName>style.visibility</p:attrName>
                                        </p:attrNameLst>
                                      </p:cBhvr>
                                      <p:to>
                                        <p:strVal val="visible"/>
                                      </p:to>
                                    </p:set>
                                    <p:anim calcmode="lin" valueType="num">
                                      <p:cBhvr additive="base">
                                        <p:cTn id="30" dur="1000"/>
                                        <p:tgtEl>
                                          <p:spTgt spid="4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311700" y="927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SKETCH OF THE PROJECT</a:t>
            </a:r>
            <a:endParaRPr/>
          </a:p>
        </p:txBody>
      </p:sp>
      <p:pic>
        <p:nvPicPr>
          <p:cNvPr id="99" name="Google Shape;99;p16"/>
          <p:cNvPicPr preferRelativeResize="0"/>
          <p:nvPr/>
        </p:nvPicPr>
        <p:blipFill>
          <a:blip r:embed="rId3">
            <a:alphaModFix/>
          </a:blip>
          <a:stretch>
            <a:fillRect/>
          </a:stretch>
        </p:blipFill>
        <p:spPr>
          <a:xfrm>
            <a:off x="2840237" y="867062"/>
            <a:ext cx="2704875" cy="1771550"/>
          </a:xfrm>
          <a:prstGeom prst="rect">
            <a:avLst/>
          </a:prstGeom>
          <a:noFill/>
          <a:ln>
            <a:noFill/>
          </a:ln>
        </p:spPr>
      </p:pic>
      <p:pic>
        <p:nvPicPr>
          <p:cNvPr id="100" name="Google Shape;100;p16"/>
          <p:cNvPicPr preferRelativeResize="0"/>
          <p:nvPr/>
        </p:nvPicPr>
        <p:blipFill>
          <a:blip r:embed="rId4">
            <a:alphaModFix/>
          </a:blip>
          <a:stretch>
            <a:fillRect/>
          </a:stretch>
        </p:blipFill>
        <p:spPr>
          <a:xfrm>
            <a:off x="4120800" y="2829175"/>
            <a:ext cx="3583763" cy="2080899"/>
          </a:xfrm>
          <a:prstGeom prst="rect">
            <a:avLst/>
          </a:prstGeom>
          <a:noFill/>
          <a:ln>
            <a:noFill/>
          </a:ln>
        </p:spPr>
      </p:pic>
      <p:pic>
        <p:nvPicPr>
          <p:cNvPr id="101" name="Google Shape;101;p16"/>
          <p:cNvPicPr preferRelativeResize="0"/>
          <p:nvPr/>
        </p:nvPicPr>
        <p:blipFill>
          <a:blip r:embed="rId5">
            <a:alphaModFix/>
          </a:blip>
          <a:stretch>
            <a:fillRect/>
          </a:stretch>
        </p:blipFill>
        <p:spPr>
          <a:xfrm>
            <a:off x="1024798" y="2959533"/>
            <a:ext cx="1573101" cy="1463089"/>
          </a:xfrm>
          <a:prstGeom prst="rect">
            <a:avLst/>
          </a:prstGeom>
          <a:noFill/>
          <a:ln>
            <a:noFill/>
          </a:ln>
        </p:spPr>
      </p:pic>
      <p:pic>
        <p:nvPicPr>
          <p:cNvPr id="102" name="Google Shape;102;p16"/>
          <p:cNvPicPr preferRelativeResize="0"/>
          <p:nvPr/>
        </p:nvPicPr>
        <p:blipFill>
          <a:blip r:embed="rId6">
            <a:alphaModFix/>
          </a:blip>
          <a:stretch>
            <a:fillRect/>
          </a:stretch>
        </p:blipFill>
        <p:spPr>
          <a:xfrm>
            <a:off x="311700" y="1102725"/>
            <a:ext cx="1310725" cy="1300226"/>
          </a:xfrm>
          <a:prstGeom prst="rect">
            <a:avLst/>
          </a:prstGeom>
          <a:noFill/>
          <a:ln>
            <a:noFill/>
          </a:ln>
        </p:spPr>
      </p:pic>
      <p:pic>
        <p:nvPicPr>
          <p:cNvPr id="103" name="Google Shape;103;p16"/>
          <p:cNvPicPr preferRelativeResize="0"/>
          <p:nvPr/>
        </p:nvPicPr>
        <p:blipFill>
          <a:blip r:embed="rId7">
            <a:alphaModFix/>
          </a:blip>
          <a:stretch>
            <a:fillRect/>
          </a:stretch>
        </p:blipFill>
        <p:spPr>
          <a:xfrm>
            <a:off x="6499275" y="557724"/>
            <a:ext cx="2704875" cy="2080890"/>
          </a:xfrm>
          <a:prstGeom prst="rect">
            <a:avLst/>
          </a:prstGeom>
          <a:noFill/>
          <a:ln>
            <a:noFill/>
          </a:ln>
        </p:spPr>
      </p:pic>
      <p:pic>
        <p:nvPicPr>
          <p:cNvPr id="104" name="Google Shape;104;p16"/>
          <p:cNvPicPr preferRelativeResize="0"/>
          <p:nvPr/>
        </p:nvPicPr>
        <p:blipFill>
          <a:blip r:embed="rId8">
            <a:alphaModFix/>
          </a:blip>
          <a:stretch>
            <a:fillRect/>
          </a:stretch>
        </p:blipFill>
        <p:spPr>
          <a:xfrm rot="5400000">
            <a:off x="1872862" y="1303150"/>
            <a:ext cx="945847" cy="899374"/>
          </a:xfrm>
          <a:prstGeom prst="rect">
            <a:avLst/>
          </a:prstGeom>
          <a:noFill/>
          <a:ln>
            <a:noFill/>
          </a:ln>
        </p:spPr>
      </p:pic>
      <p:pic>
        <p:nvPicPr>
          <p:cNvPr id="105" name="Google Shape;105;p16"/>
          <p:cNvPicPr preferRelativeResize="0"/>
          <p:nvPr/>
        </p:nvPicPr>
        <p:blipFill>
          <a:blip r:embed="rId8">
            <a:alphaModFix/>
          </a:blip>
          <a:stretch>
            <a:fillRect/>
          </a:stretch>
        </p:blipFill>
        <p:spPr>
          <a:xfrm rot="5400000">
            <a:off x="5702025" y="1253025"/>
            <a:ext cx="945847" cy="899375"/>
          </a:xfrm>
          <a:prstGeom prst="rect">
            <a:avLst/>
          </a:prstGeom>
          <a:noFill/>
          <a:ln>
            <a:noFill/>
          </a:ln>
        </p:spPr>
      </p:pic>
      <p:pic>
        <p:nvPicPr>
          <p:cNvPr id="106" name="Google Shape;106;p16"/>
          <p:cNvPicPr preferRelativeResize="0"/>
          <p:nvPr/>
        </p:nvPicPr>
        <p:blipFill>
          <a:blip r:embed="rId8">
            <a:alphaModFix/>
          </a:blip>
          <a:stretch>
            <a:fillRect/>
          </a:stretch>
        </p:blipFill>
        <p:spPr>
          <a:xfrm rot="10800000">
            <a:off x="7886462" y="3046150"/>
            <a:ext cx="945847" cy="899375"/>
          </a:xfrm>
          <a:prstGeom prst="rect">
            <a:avLst/>
          </a:prstGeom>
          <a:noFill/>
          <a:ln>
            <a:noFill/>
          </a:ln>
        </p:spPr>
      </p:pic>
      <p:pic>
        <p:nvPicPr>
          <p:cNvPr id="107" name="Google Shape;107;p16"/>
          <p:cNvPicPr preferRelativeResize="0"/>
          <p:nvPr/>
        </p:nvPicPr>
        <p:blipFill>
          <a:blip r:embed="rId8">
            <a:alphaModFix/>
          </a:blip>
          <a:stretch>
            <a:fillRect/>
          </a:stretch>
        </p:blipFill>
        <p:spPr>
          <a:xfrm rot="-5400000">
            <a:off x="2941662" y="3341637"/>
            <a:ext cx="945847" cy="899375"/>
          </a:xfrm>
          <a:prstGeom prst="rect">
            <a:avLst/>
          </a:prstGeom>
          <a:noFill/>
          <a:ln>
            <a:noFill/>
          </a:ln>
        </p:spPr>
      </p:pic>
      <p:sp>
        <p:nvSpPr>
          <p:cNvPr id="108" name="Google Shape;108;p16"/>
          <p:cNvSpPr txBox="1"/>
          <p:nvPr/>
        </p:nvSpPr>
        <p:spPr>
          <a:xfrm>
            <a:off x="150400" y="2444275"/>
            <a:ext cx="20655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Hand Filled Form</a:t>
            </a:r>
            <a:endParaRPr>
              <a:latin typeface="Open Sans"/>
              <a:ea typeface="Open Sans"/>
              <a:cs typeface="Open Sans"/>
              <a:sym typeface="Open Sans"/>
            </a:endParaRPr>
          </a:p>
        </p:txBody>
      </p:sp>
      <p:sp>
        <p:nvSpPr>
          <p:cNvPr id="109" name="Google Shape;109;p16"/>
          <p:cNvSpPr txBox="1"/>
          <p:nvPr/>
        </p:nvSpPr>
        <p:spPr>
          <a:xfrm>
            <a:off x="1620327" y="942400"/>
            <a:ext cx="1228800" cy="2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Scanning </a:t>
            </a:r>
            <a:endParaRPr sz="1800">
              <a:latin typeface="Open Sans"/>
              <a:ea typeface="Open Sans"/>
              <a:cs typeface="Open Sans"/>
              <a:sym typeface="Open Sans"/>
            </a:endParaRPr>
          </a:p>
        </p:txBody>
      </p:sp>
      <p:sp>
        <p:nvSpPr>
          <p:cNvPr id="110" name="Google Shape;110;p16"/>
          <p:cNvSpPr txBox="1"/>
          <p:nvPr/>
        </p:nvSpPr>
        <p:spPr>
          <a:xfrm>
            <a:off x="5250063" y="557725"/>
            <a:ext cx="1950000" cy="7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Open Sans"/>
                <a:ea typeface="Open Sans"/>
                <a:cs typeface="Open Sans"/>
                <a:sym typeface="Open Sans"/>
              </a:rPr>
              <a:t>Stored </a:t>
            </a:r>
            <a:endParaRPr sz="1800">
              <a:solidFill>
                <a:schemeClr val="dk2"/>
              </a:solidFill>
              <a:latin typeface="Open Sans"/>
              <a:ea typeface="Open Sans"/>
              <a:cs typeface="Open Sans"/>
              <a:sym typeface="Open Sans"/>
            </a:endParaRPr>
          </a:p>
          <a:p>
            <a:pPr marL="0" lvl="0" indent="0" algn="ctr" rtl="0">
              <a:spcBef>
                <a:spcPts val="0"/>
              </a:spcBef>
              <a:spcAft>
                <a:spcPts val="0"/>
              </a:spcAft>
              <a:buNone/>
            </a:pPr>
            <a:r>
              <a:rPr lang="en" sz="1800">
                <a:solidFill>
                  <a:schemeClr val="dk2"/>
                </a:solidFill>
                <a:latin typeface="Open Sans"/>
                <a:ea typeface="Open Sans"/>
                <a:cs typeface="Open Sans"/>
                <a:sym typeface="Open Sans"/>
              </a:rPr>
              <a:t>as image</a:t>
            </a:r>
            <a:endParaRPr>
              <a:latin typeface="Open Sans"/>
              <a:ea typeface="Open Sans"/>
              <a:cs typeface="Open Sans"/>
              <a:sym typeface="Open Sans"/>
            </a:endParaRPr>
          </a:p>
        </p:txBody>
      </p:sp>
      <p:sp>
        <p:nvSpPr>
          <p:cNvPr id="111" name="Google Shape;111;p16"/>
          <p:cNvSpPr txBox="1"/>
          <p:nvPr/>
        </p:nvSpPr>
        <p:spPr>
          <a:xfrm>
            <a:off x="7795075" y="4000500"/>
            <a:ext cx="13107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Open Sans"/>
                <a:ea typeface="Open Sans"/>
                <a:cs typeface="Open Sans"/>
                <a:sym typeface="Open Sans"/>
              </a:rPr>
              <a:t>Process image in-app</a:t>
            </a:r>
            <a:endParaRPr>
              <a:latin typeface="Open Sans"/>
              <a:ea typeface="Open Sans"/>
              <a:cs typeface="Open Sans"/>
              <a:sym typeface="Open Sans"/>
            </a:endParaRPr>
          </a:p>
        </p:txBody>
      </p:sp>
      <p:sp>
        <p:nvSpPr>
          <p:cNvPr id="112" name="Google Shape;112;p16"/>
          <p:cNvSpPr txBox="1"/>
          <p:nvPr/>
        </p:nvSpPr>
        <p:spPr>
          <a:xfrm>
            <a:off x="431125" y="4491800"/>
            <a:ext cx="3156000" cy="41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Excel with Info Generated</a:t>
            </a:r>
            <a:endParaRPr>
              <a:latin typeface="Open Sans"/>
              <a:ea typeface="Open Sans"/>
              <a:cs typeface="Open Sans"/>
              <a:sym typeface="Open Sans"/>
            </a:endParaRPr>
          </a:p>
        </p:txBody>
      </p:sp>
      <p:sp>
        <p:nvSpPr>
          <p:cNvPr id="113" name="Google Shape;113;p16"/>
          <p:cNvSpPr txBox="1"/>
          <p:nvPr/>
        </p:nvSpPr>
        <p:spPr>
          <a:xfrm>
            <a:off x="2704000" y="2628375"/>
            <a:ext cx="1310700" cy="28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Open Sans"/>
                <a:ea typeface="Open Sans"/>
                <a:cs typeface="Open Sans"/>
                <a:sym typeface="Open Sans"/>
              </a:rPr>
              <a:t>App Output</a:t>
            </a:r>
            <a:endParaRPr>
              <a:latin typeface="Open Sans"/>
              <a:ea typeface="Open Sans"/>
              <a:cs typeface="Open Sans"/>
              <a:sym typeface="Open Sans"/>
            </a:endParaRPr>
          </a:p>
        </p:txBody>
      </p:sp>
      <p:pic>
        <p:nvPicPr>
          <p:cNvPr id="18" name="Picture 17" descr="D:\Praxis\Ads\Praxis Full Logo - Copy.jpg">
            <a:extLst>
              <a:ext uri="{FF2B5EF4-FFF2-40B4-BE49-F238E27FC236}">
                <a16:creationId xmlns:a16="http://schemas.microsoft.com/office/drawing/2014/main" id="{72924D87-AFD1-4FB8-ABB1-CF2234E94DA3}"/>
              </a:ext>
            </a:extLst>
          </p:cNvPr>
          <p:cNvPicPr>
            <a:picLocks noChangeAspect="1" noChangeArrowheads="1"/>
          </p:cNvPicPr>
          <p:nvPr/>
        </p:nvPicPr>
        <p:blipFill>
          <a:blip r:embed="rId9" cstate="print"/>
          <a:srcRect/>
          <a:stretch>
            <a:fillRect/>
          </a:stretch>
        </p:blipFill>
        <p:spPr bwMode="auto">
          <a:xfrm>
            <a:off x="7846254" y="37800"/>
            <a:ext cx="1114434" cy="685501"/>
          </a:xfrm>
          <a:prstGeom prst="rect">
            <a:avLst/>
          </a:prstGeom>
          <a:noFill/>
          <a:ln w="9525">
            <a:noFill/>
            <a:miter lim="800000"/>
            <a:headEnd/>
            <a:tailEnd/>
          </a:ln>
        </p:spPr>
      </p:pic>
      <p:cxnSp>
        <p:nvCxnSpPr>
          <p:cNvPr id="19" name="Straight Connector 18">
            <a:extLst>
              <a:ext uri="{FF2B5EF4-FFF2-40B4-BE49-F238E27FC236}">
                <a16:creationId xmlns:a16="http://schemas.microsoft.com/office/drawing/2014/main" id="{8298912D-BB06-4190-9155-BFA923DC4119}"/>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0F5565-1DD0-41DA-A6B9-11B1F5A8058A}"/>
              </a:ext>
            </a:extLst>
          </p:cNvPr>
          <p:cNvCxnSpPr>
            <a:cxnSpLocks/>
          </p:cNvCxnSpPr>
          <p:nvPr/>
        </p:nvCxnSpPr>
        <p:spPr>
          <a:xfrm flipH="1" flipV="1">
            <a:off x="54759" y="641192"/>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1000"/>
                                        <p:tgtEl>
                                          <p:spTgt spid="10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10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fade">
                                      <p:cBhvr>
                                        <p:cTn id="18" dur="1000"/>
                                        <p:tgtEl>
                                          <p:spTgt spid="105"/>
                                        </p:tgtEl>
                                      </p:cBhvr>
                                    </p:animEffect>
                                  </p:childTnLst>
                                </p:cTn>
                              </p:par>
                              <p:par>
                                <p:cTn id="19" presetID="10" presetClass="entr" presetSubtype="0"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fade">
                                      <p:cBhvr>
                                        <p:cTn id="21" dur="1000"/>
                                        <p:tgtEl>
                                          <p:spTgt spid="110"/>
                                        </p:tgtEl>
                                      </p:cBhvr>
                                    </p:animEffect>
                                  </p:childTnLst>
                                </p:cTn>
                              </p:par>
                              <p:par>
                                <p:cTn id="22" presetID="10" presetClass="entr" presetSubtype="0" fill="hold" nodeType="withEffect">
                                  <p:stCondLst>
                                    <p:cond delay="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1000"/>
                                        <p:tgtEl>
                                          <p:spTgt spid="10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0"/>
                                        </p:tgtEl>
                                        <p:attrNameLst>
                                          <p:attrName>style.visibility</p:attrName>
                                        </p:attrNameLst>
                                      </p:cBhvr>
                                      <p:to>
                                        <p:strVal val="visible"/>
                                      </p:to>
                                    </p:set>
                                    <p:animEffect transition="in" filter="fade">
                                      <p:cBhvr>
                                        <p:cTn id="29" dur="1000"/>
                                        <p:tgtEl>
                                          <p:spTgt spid="100"/>
                                        </p:tgtEl>
                                      </p:cBhvr>
                                    </p:animEffect>
                                  </p:childTnLst>
                                </p:cTn>
                              </p:par>
                              <p:par>
                                <p:cTn id="30" presetID="10" presetClass="entr" presetSubtype="0" fill="hold" nodeType="with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fade">
                                      <p:cBhvr>
                                        <p:cTn id="32" dur="1000"/>
                                        <p:tgtEl>
                                          <p:spTgt spid="106"/>
                                        </p:tgtEl>
                                      </p:cBhvr>
                                    </p:animEffect>
                                  </p:childTnLst>
                                </p:cTn>
                              </p:par>
                              <p:par>
                                <p:cTn id="33" presetID="10"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1000"/>
                                        <p:tgtEl>
                                          <p:spTgt spid="1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1000"/>
                                        <p:tgtEl>
                                          <p:spTgt spid="107"/>
                                        </p:tgtEl>
                                      </p:cBhvr>
                                    </p:animEffect>
                                  </p:childTnLst>
                                </p:cTn>
                              </p:par>
                              <p:par>
                                <p:cTn id="41" presetID="10" presetClass="entr" presetSubtype="0" fill="hold" nodeType="with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7"/>
          <p:cNvPicPr preferRelativeResize="0"/>
          <p:nvPr/>
        </p:nvPicPr>
        <p:blipFill rotWithShape="1">
          <a:blip r:embed="rId3">
            <a:alphaModFix/>
          </a:blip>
          <a:srcRect t="6347" b="6347"/>
          <a:stretch/>
        </p:blipFill>
        <p:spPr>
          <a:xfrm>
            <a:off x="141888" y="742150"/>
            <a:ext cx="8860224" cy="4351201"/>
          </a:xfrm>
          <a:prstGeom prst="rect">
            <a:avLst/>
          </a:prstGeom>
          <a:noFill/>
          <a:ln>
            <a:noFill/>
          </a:ln>
        </p:spPr>
      </p:pic>
      <p:sp>
        <p:nvSpPr>
          <p:cNvPr id="119" name="Google Shape;119;p17"/>
          <p:cNvSpPr txBox="1"/>
          <p:nvPr/>
        </p:nvSpPr>
        <p:spPr>
          <a:xfrm>
            <a:off x="1354750" y="-103975"/>
            <a:ext cx="8322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chemeClr val="accent1"/>
                </a:solidFill>
                <a:latin typeface="PT Sans Narrow"/>
                <a:ea typeface="PT Sans Narrow"/>
                <a:cs typeface="PT Sans Narrow"/>
                <a:sym typeface="PT Sans Narrow"/>
              </a:rPr>
              <a:t>	</a:t>
            </a:r>
            <a:r>
              <a:rPr lang="en" sz="4000" b="1">
                <a:solidFill>
                  <a:schemeClr val="accent1"/>
                </a:solidFill>
                <a:latin typeface="PT Sans Narrow"/>
                <a:ea typeface="PT Sans Narrow"/>
                <a:cs typeface="PT Sans Narrow"/>
                <a:sym typeface="PT Sans Narrow"/>
              </a:rPr>
              <a:t>GLIMPSE OF FINAL PRODUCT</a:t>
            </a:r>
            <a:endParaRPr sz="4000"/>
          </a:p>
        </p:txBody>
      </p:sp>
      <p:pic>
        <p:nvPicPr>
          <p:cNvPr id="120" name="Google Shape;120;p17"/>
          <p:cNvPicPr preferRelativeResize="0"/>
          <p:nvPr/>
        </p:nvPicPr>
        <p:blipFill>
          <a:blip r:embed="rId4">
            <a:alphaModFix/>
          </a:blip>
          <a:stretch>
            <a:fillRect/>
          </a:stretch>
        </p:blipFill>
        <p:spPr>
          <a:xfrm>
            <a:off x="5731550" y="1893787"/>
            <a:ext cx="364450" cy="461975"/>
          </a:xfrm>
          <a:prstGeom prst="rect">
            <a:avLst/>
          </a:prstGeom>
          <a:noFill/>
          <a:ln>
            <a:noFill/>
          </a:ln>
        </p:spPr>
      </p:pic>
      <p:pic>
        <p:nvPicPr>
          <p:cNvPr id="121" name="Google Shape;121;p17"/>
          <p:cNvPicPr preferRelativeResize="0"/>
          <p:nvPr/>
        </p:nvPicPr>
        <p:blipFill>
          <a:blip r:embed="rId4">
            <a:alphaModFix/>
          </a:blip>
          <a:stretch>
            <a:fillRect/>
          </a:stretch>
        </p:blipFill>
        <p:spPr>
          <a:xfrm>
            <a:off x="2365700" y="2434037"/>
            <a:ext cx="364450" cy="461975"/>
          </a:xfrm>
          <a:prstGeom prst="rect">
            <a:avLst/>
          </a:prstGeom>
          <a:noFill/>
          <a:ln>
            <a:noFill/>
          </a:ln>
        </p:spPr>
      </p:pic>
      <p:pic>
        <p:nvPicPr>
          <p:cNvPr id="122" name="Google Shape;122;p17"/>
          <p:cNvPicPr preferRelativeResize="0"/>
          <p:nvPr/>
        </p:nvPicPr>
        <p:blipFill>
          <a:blip r:embed="rId4">
            <a:alphaModFix/>
          </a:blip>
          <a:stretch>
            <a:fillRect/>
          </a:stretch>
        </p:blipFill>
        <p:spPr>
          <a:xfrm>
            <a:off x="3604075" y="2896037"/>
            <a:ext cx="364450" cy="461975"/>
          </a:xfrm>
          <a:prstGeom prst="rect">
            <a:avLst/>
          </a:prstGeom>
          <a:noFill/>
          <a:ln>
            <a:noFill/>
          </a:ln>
        </p:spPr>
      </p:pic>
      <p:pic>
        <p:nvPicPr>
          <p:cNvPr id="123" name="Google Shape;123;p17"/>
          <p:cNvPicPr preferRelativeResize="0"/>
          <p:nvPr/>
        </p:nvPicPr>
        <p:blipFill>
          <a:blip r:embed="rId4">
            <a:alphaModFix/>
          </a:blip>
          <a:stretch>
            <a:fillRect/>
          </a:stretch>
        </p:blipFill>
        <p:spPr>
          <a:xfrm>
            <a:off x="5119600" y="3043062"/>
            <a:ext cx="364450" cy="461975"/>
          </a:xfrm>
          <a:prstGeom prst="rect">
            <a:avLst/>
          </a:prstGeom>
          <a:noFill/>
          <a:ln>
            <a:noFill/>
          </a:ln>
        </p:spPr>
      </p:pic>
      <p:pic>
        <p:nvPicPr>
          <p:cNvPr id="124" name="Google Shape;124;p17"/>
          <p:cNvPicPr preferRelativeResize="0"/>
          <p:nvPr/>
        </p:nvPicPr>
        <p:blipFill>
          <a:blip r:embed="rId4">
            <a:alphaModFix/>
          </a:blip>
          <a:stretch>
            <a:fillRect/>
          </a:stretch>
        </p:blipFill>
        <p:spPr>
          <a:xfrm>
            <a:off x="2365700" y="3000012"/>
            <a:ext cx="364450" cy="461975"/>
          </a:xfrm>
          <a:prstGeom prst="rect">
            <a:avLst/>
          </a:prstGeom>
          <a:noFill/>
          <a:ln>
            <a:noFill/>
          </a:ln>
        </p:spPr>
      </p:pic>
      <p:sp>
        <p:nvSpPr>
          <p:cNvPr id="125" name="Google Shape;125;p17"/>
          <p:cNvSpPr txBox="1"/>
          <p:nvPr/>
        </p:nvSpPr>
        <p:spPr>
          <a:xfrm>
            <a:off x="3472125" y="1600600"/>
            <a:ext cx="27066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0" name="Picture 9" descr="D:\Praxis\Ads\Praxis Full Logo - Copy.jpg">
            <a:extLst>
              <a:ext uri="{FF2B5EF4-FFF2-40B4-BE49-F238E27FC236}">
                <a16:creationId xmlns:a16="http://schemas.microsoft.com/office/drawing/2014/main" id="{AC170AAA-F70C-4222-9010-4AE19B82CBA4}"/>
              </a:ext>
            </a:extLst>
          </p:cNvPr>
          <p:cNvPicPr>
            <a:picLocks noChangeAspect="1" noChangeArrowheads="1"/>
          </p:cNvPicPr>
          <p:nvPr/>
        </p:nvPicPr>
        <p:blipFill>
          <a:blip r:embed="rId5" cstate="print"/>
          <a:srcRect/>
          <a:stretch>
            <a:fillRect/>
          </a:stretch>
        </p:blipFill>
        <p:spPr bwMode="auto">
          <a:xfrm>
            <a:off x="7839661" y="88789"/>
            <a:ext cx="1114434" cy="685501"/>
          </a:xfrm>
          <a:prstGeom prst="rect">
            <a:avLst/>
          </a:prstGeom>
          <a:noFill/>
          <a:ln w="9525">
            <a:noFill/>
            <a:miter lim="800000"/>
            <a:headEnd/>
            <a:tailEnd/>
          </a:ln>
        </p:spPr>
      </p:pic>
      <p:cxnSp>
        <p:nvCxnSpPr>
          <p:cNvPr id="11" name="Straight Connector 10">
            <a:extLst>
              <a:ext uri="{FF2B5EF4-FFF2-40B4-BE49-F238E27FC236}">
                <a16:creationId xmlns:a16="http://schemas.microsoft.com/office/drawing/2014/main" id="{86E506A8-4F10-48FE-8A4F-CFB08AA6B44C}"/>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7426BD-A34D-4BF7-BCBF-FFC079F6EC89}"/>
              </a:ext>
            </a:extLst>
          </p:cNvPr>
          <p:cNvCxnSpPr>
            <a:cxnSpLocks/>
          </p:cNvCxnSpPr>
          <p:nvPr/>
        </p:nvCxnSpPr>
        <p:spPr>
          <a:xfrm flipH="1" flipV="1">
            <a:off x="54756" y="684625"/>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10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20"/>
                                        </p:tgtEl>
                                      </p:cBhvr>
                                    </p:animEffect>
                                    <p:set>
                                      <p:cBhvr>
                                        <p:cTn id="12" dur="1" fill="hold">
                                          <p:stCondLst>
                                            <p:cond delay="1000"/>
                                          </p:stCondLst>
                                        </p:cTn>
                                        <p:tgtEl>
                                          <p:spTgt spid="1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 calcmode="lin" valueType="num">
                                      <p:cBhvr additive="base">
                                        <p:cTn id="17" dur="1000"/>
                                        <p:tgtEl>
                                          <p:spTgt spid="121"/>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21"/>
                                        </p:tgtEl>
                                      </p:cBhvr>
                                    </p:animEffect>
                                    <p:set>
                                      <p:cBhvr>
                                        <p:cTn id="22" dur="1" fill="hold">
                                          <p:stCondLst>
                                            <p:cond delay="1000"/>
                                          </p:stCondLst>
                                        </p:cTn>
                                        <p:tgtEl>
                                          <p:spTgt spid="1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2"/>
                                        </p:tgtEl>
                                        <p:attrNameLst>
                                          <p:attrName>style.visibility</p:attrName>
                                        </p:attrNameLst>
                                      </p:cBhvr>
                                      <p:to>
                                        <p:strVal val="visible"/>
                                      </p:to>
                                    </p:set>
                                    <p:anim calcmode="lin" valueType="num">
                                      <p:cBhvr additive="base">
                                        <p:cTn id="27" dur="1000"/>
                                        <p:tgtEl>
                                          <p:spTgt spid="122"/>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22"/>
                                        </p:tgtEl>
                                      </p:cBhvr>
                                    </p:animEffect>
                                    <p:set>
                                      <p:cBhvr>
                                        <p:cTn id="32" dur="1" fill="hold">
                                          <p:stCondLst>
                                            <p:cond delay="1000"/>
                                          </p:stCondLst>
                                        </p:cTn>
                                        <p:tgtEl>
                                          <p:spTgt spid="1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3"/>
                                        </p:tgtEl>
                                        <p:attrNameLst>
                                          <p:attrName>style.visibility</p:attrName>
                                        </p:attrNameLst>
                                      </p:cBhvr>
                                      <p:to>
                                        <p:strVal val="visible"/>
                                      </p:to>
                                    </p:set>
                                    <p:anim calcmode="lin" valueType="num">
                                      <p:cBhvr additive="base">
                                        <p:cTn id="37" dur="1000"/>
                                        <p:tgtEl>
                                          <p:spTgt spid="123"/>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123"/>
                                        </p:tgtEl>
                                      </p:cBhvr>
                                    </p:animEffect>
                                    <p:set>
                                      <p:cBhvr>
                                        <p:cTn id="42" dur="1" fill="hold">
                                          <p:stCondLst>
                                            <p:cond delay="1000"/>
                                          </p:stCondLst>
                                        </p:cTn>
                                        <p:tgtEl>
                                          <p:spTgt spid="1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24"/>
                                        </p:tgtEl>
                                        <p:attrNameLst>
                                          <p:attrName>style.visibility</p:attrName>
                                        </p:attrNameLst>
                                      </p:cBhvr>
                                      <p:to>
                                        <p:strVal val="visible"/>
                                      </p:to>
                                    </p:set>
                                    <p:anim calcmode="lin" valueType="num">
                                      <p:cBhvr additive="base">
                                        <p:cTn id="47" dur="1000"/>
                                        <p:tgtEl>
                                          <p:spTgt spid="124"/>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124"/>
                                        </p:tgtEl>
                                      </p:cBhvr>
                                    </p:animEffect>
                                    <p:set>
                                      <p:cBhvr>
                                        <p:cTn id="52" dur="1" fill="hold">
                                          <p:stCondLst>
                                            <p:cond delay="1000"/>
                                          </p:stCondLst>
                                        </p:cTn>
                                        <p:tgtEl>
                                          <p:spTgt spid="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8"/>
          <p:cNvPicPr preferRelativeResize="0"/>
          <p:nvPr/>
        </p:nvPicPr>
        <p:blipFill>
          <a:blip r:embed="rId3">
            <a:alphaModFix/>
          </a:blip>
          <a:stretch>
            <a:fillRect/>
          </a:stretch>
        </p:blipFill>
        <p:spPr>
          <a:xfrm>
            <a:off x="0" y="1508925"/>
            <a:ext cx="2466975" cy="1847850"/>
          </a:xfrm>
          <a:prstGeom prst="rect">
            <a:avLst/>
          </a:prstGeom>
          <a:noFill/>
          <a:ln>
            <a:noFill/>
          </a:ln>
        </p:spPr>
      </p:pic>
      <p:pic>
        <p:nvPicPr>
          <p:cNvPr id="131" name="Google Shape;131;p18"/>
          <p:cNvPicPr preferRelativeResize="0"/>
          <p:nvPr/>
        </p:nvPicPr>
        <p:blipFill>
          <a:blip r:embed="rId4">
            <a:alphaModFix/>
          </a:blip>
          <a:stretch>
            <a:fillRect/>
          </a:stretch>
        </p:blipFill>
        <p:spPr>
          <a:xfrm>
            <a:off x="3535000" y="1379800"/>
            <a:ext cx="2698225" cy="1847850"/>
          </a:xfrm>
          <a:prstGeom prst="rect">
            <a:avLst/>
          </a:prstGeom>
          <a:noFill/>
          <a:ln>
            <a:noFill/>
          </a:ln>
        </p:spPr>
      </p:pic>
      <p:pic>
        <p:nvPicPr>
          <p:cNvPr id="132" name="Google Shape;132;p18"/>
          <p:cNvPicPr preferRelativeResize="0"/>
          <p:nvPr/>
        </p:nvPicPr>
        <p:blipFill>
          <a:blip r:embed="rId5">
            <a:alphaModFix/>
          </a:blip>
          <a:stretch>
            <a:fillRect/>
          </a:stretch>
        </p:blipFill>
        <p:spPr>
          <a:xfrm>
            <a:off x="7076200" y="1127813"/>
            <a:ext cx="2143125" cy="2143125"/>
          </a:xfrm>
          <a:prstGeom prst="rect">
            <a:avLst/>
          </a:prstGeom>
          <a:noFill/>
          <a:ln>
            <a:noFill/>
          </a:ln>
        </p:spPr>
      </p:pic>
      <p:pic>
        <p:nvPicPr>
          <p:cNvPr id="133" name="Google Shape;133;p18"/>
          <p:cNvPicPr preferRelativeResize="0"/>
          <p:nvPr/>
        </p:nvPicPr>
        <p:blipFill>
          <a:blip r:embed="rId6">
            <a:alphaModFix/>
          </a:blip>
          <a:stretch>
            <a:fillRect/>
          </a:stretch>
        </p:blipFill>
        <p:spPr>
          <a:xfrm rot="5400000">
            <a:off x="2718540" y="1906900"/>
            <a:ext cx="945847" cy="899375"/>
          </a:xfrm>
          <a:prstGeom prst="rect">
            <a:avLst/>
          </a:prstGeom>
          <a:noFill/>
          <a:ln>
            <a:noFill/>
          </a:ln>
        </p:spPr>
      </p:pic>
      <p:pic>
        <p:nvPicPr>
          <p:cNvPr id="134" name="Google Shape;134;p18"/>
          <p:cNvPicPr preferRelativeResize="0"/>
          <p:nvPr/>
        </p:nvPicPr>
        <p:blipFill>
          <a:blip r:embed="rId6">
            <a:alphaModFix/>
          </a:blip>
          <a:stretch>
            <a:fillRect/>
          </a:stretch>
        </p:blipFill>
        <p:spPr>
          <a:xfrm rot="5400000">
            <a:off x="6388362" y="1769050"/>
            <a:ext cx="945847" cy="899375"/>
          </a:xfrm>
          <a:prstGeom prst="rect">
            <a:avLst/>
          </a:prstGeom>
          <a:noFill/>
          <a:ln>
            <a:noFill/>
          </a:ln>
        </p:spPr>
      </p:pic>
      <p:sp>
        <p:nvSpPr>
          <p:cNvPr id="135" name="Google Shape;135;p18"/>
          <p:cNvSpPr txBox="1"/>
          <p:nvPr/>
        </p:nvSpPr>
        <p:spPr>
          <a:xfrm>
            <a:off x="522400" y="3579150"/>
            <a:ext cx="3237900" cy="7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2"/>
                </a:solidFill>
                <a:latin typeface="Open Sans"/>
                <a:ea typeface="Open Sans"/>
                <a:cs typeface="Open Sans"/>
                <a:sym typeface="Open Sans"/>
              </a:rPr>
              <a:t>Data</a:t>
            </a:r>
            <a:endParaRPr sz="3000" b="1">
              <a:latin typeface="Open Sans"/>
              <a:ea typeface="Open Sans"/>
              <a:cs typeface="Open Sans"/>
              <a:sym typeface="Open Sans"/>
            </a:endParaRPr>
          </a:p>
        </p:txBody>
      </p:sp>
      <p:sp>
        <p:nvSpPr>
          <p:cNvPr id="136" name="Google Shape;136;p18"/>
          <p:cNvSpPr txBox="1"/>
          <p:nvPr/>
        </p:nvSpPr>
        <p:spPr>
          <a:xfrm>
            <a:off x="3956800" y="3579150"/>
            <a:ext cx="21432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2"/>
                </a:solidFill>
                <a:latin typeface="Open Sans"/>
                <a:ea typeface="Open Sans"/>
                <a:cs typeface="Open Sans"/>
                <a:sym typeface="Open Sans"/>
              </a:rPr>
              <a:t>Modelling</a:t>
            </a:r>
            <a:endParaRPr sz="3000" b="1">
              <a:latin typeface="Open Sans"/>
              <a:ea typeface="Open Sans"/>
              <a:cs typeface="Open Sans"/>
              <a:sym typeface="Open Sans"/>
            </a:endParaRPr>
          </a:p>
        </p:txBody>
      </p:sp>
      <p:sp>
        <p:nvSpPr>
          <p:cNvPr id="137" name="Google Shape;137;p18"/>
          <p:cNvSpPr txBox="1"/>
          <p:nvPr/>
        </p:nvSpPr>
        <p:spPr>
          <a:xfrm>
            <a:off x="6737675" y="3579150"/>
            <a:ext cx="24063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2"/>
                </a:solidFill>
                <a:latin typeface="Open Sans"/>
                <a:ea typeface="Open Sans"/>
                <a:cs typeface="Open Sans"/>
                <a:sym typeface="Open Sans"/>
              </a:rPr>
              <a:t>Conversion</a:t>
            </a:r>
            <a:endParaRPr sz="3000" b="1">
              <a:latin typeface="Open Sans"/>
              <a:ea typeface="Open Sans"/>
              <a:cs typeface="Open Sans"/>
              <a:sym typeface="Open Sans"/>
            </a:endParaRPr>
          </a:p>
        </p:txBody>
      </p:sp>
      <p:sp>
        <p:nvSpPr>
          <p:cNvPr id="138" name="Google Shape;138;p18"/>
          <p:cNvSpPr txBox="1">
            <a:spLocks noGrp="1"/>
          </p:cNvSpPr>
          <p:nvPr>
            <p:ph type="ctrTitle" idx="4294967295"/>
          </p:nvPr>
        </p:nvSpPr>
        <p:spPr>
          <a:xfrm>
            <a:off x="573725" y="169964"/>
            <a:ext cx="7136700" cy="10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4800"/>
              <a:t>PROCESS FLOW</a:t>
            </a:r>
            <a:endParaRPr sz="4800"/>
          </a:p>
        </p:txBody>
      </p:sp>
      <p:pic>
        <p:nvPicPr>
          <p:cNvPr id="11" name="Picture 10" descr="D:\Praxis\Ads\Praxis Full Logo - Copy.jpg">
            <a:extLst>
              <a:ext uri="{FF2B5EF4-FFF2-40B4-BE49-F238E27FC236}">
                <a16:creationId xmlns:a16="http://schemas.microsoft.com/office/drawing/2014/main" id="{46F5D9A0-AF0B-4CD5-B7DE-4FB3A542F442}"/>
              </a:ext>
            </a:extLst>
          </p:cNvPr>
          <p:cNvPicPr>
            <a:picLocks noChangeAspect="1" noChangeArrowheads="1"/>
          </p:cNvPicPr>
          <p:nvPr/>
        </p:nvPicPr>
        <p:blipFill>
          <a:blip r:embed="rId7" cstate="print"/>
          <a:srcRect/>
          <a:stretch>
            <a:fillRect/>
          </a:stretch>
        </p:blipFill>
        <p:spPr bwMode="auto">
          <a:xfrm>
            <a:off x="7868350" y="288206"/>
            <a:ext cx="1114434" cy="685501"/>
          </a:xfrm>
          <a:prstGeom prst="rect">
            <a:avLst/>
          </a:prstGeom>
          <a:noFill/>
          <a:ln w="9525">
            <a:noFill/>
            <a:miter lim="800000"/>
            <a:headEnd/>
            <a:tailEnd/>
          </a:ln>
        </p:spPr>
      </p:pic>
      <p:cxnSp>
        <p:nvCxnSpPr>
          <p:cNvPr id="12" name="Straight Connector 11">
            <a:extLst>
              <a:ext uri="{FF2B5EF4-FFF2-40B4-BE49-F238E27FC236}">
                <a16:creationId xmlns:a16="http://schemas.microsoft.com/office/drawing/2014/main" id="{2E6369E4-DCAB-4550-A272-21B6175C2FE5}"/>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E29E287-4693-47F9-9C35-832B45386DBF}"/>
              </a:ext>
            </a:extLst>
          </p:cNvPr>
          <p:cNvCxnSpPr>
            <a:cxnSpLocks/>
          </p:cNvCxnSpPr>
          <p:nvPr/>
        </p:nvCxnSpPr>
        <p:spPr>
          <a:xfrm flipH="1" flipV="1">
            <a:off x="54756" y="881987"/>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1000"/>
                                        <p:tgtEl>
                                          <p:spTgt spid="131"/>
                                        </p:tgtEl>
                                      </p:cBhvr>
                                    </p:animEffect>
                                  </p:childTnLst>
                                </p:cTn>
                              </p:par>
                              <p:par>
                                <p:cTn id="8" presetID="10" presetClass="entr" presetSubtype="0" fill="hold"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1000"/>
                                        <p:tgtEl>
                                          <p:spTgt spid="133"/>
                                        </p:tgtEl>
                                      </p:cBhvr>
                                    </p:animEffect>
                                  </p:childTnLst>
                                </p:cTn>
                              </p:par>
                              <p:par>
                                <p:cTn id="11" presetID="10" presetClass="entr" presetSubtype="0" fill="hold"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1000"/>
                                        <p:tgtEl>
                                          <p:spTgt spid="1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2"/>
                                        </p:tgtEl>
                                        <p:attrNameLst>
                                          <p:attrName>style.visibility</p:attrName>
                                        </p:attrNameLst>
                                      </p:cBhvr>
                                      <p:to>
                                        <p:strVal val="visible"/>
                                      </p:to>
                                    </p:set>
                                    <p:animEffect transition="in" filter="fade">
                                      <p:cBhvr>
                                        <p:cTn id="18" dur="1000"/>
                                        <p:tgtEl>
                                          <p:spTgt spid="132"/>
                                        </p:tgtEl>
                                      </p:cBhvr>
                                    </p:animEffect>
                                  </p:childTnLst>
                                </p:cTn>
                              </p:par>
                              <p:par>
                                <p:cTn id="19" presetID="10" presetClass="entr" presetSubtype="0" fill="hold" nodeType="with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fade">
                                      <p:cBhvr>
                                        <p:cTn id="21" dur="1000"/>
                                        <p:tgtEl>
                                          <p:spTgt spid="134"/>
                                        </p:tgtEl>
                                      </p:cBhvr>
                                    </p:animEffect>
                                  </p:childTnLst>
                                </p:cTn>
                              </p:par>
                              <p:par>
                                <p:cTn id="22" presetID="10" presetClass="entr" presetSubtype="0" fill="hold"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fade">
                                      <p:cBhvr>
                                        <p:cTn id="24" dur="1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843075"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
            </a:r>
            <a:endParaRPr/>
          </a:p>
        </p:txBody>
      </p:sp>
      <p:sp>
        <p:nvSpPr>
          <p:cNvPr id="144" name="Google Shape;144;p19"/>
          <p:cNvSpPr txBox="1">
            <a:spLocks noGrp="1"/>
          </p:cNvSpPr>
          <p:nvPr>
            <p:ph type="body" idx="1"/>
          </p:nvPr>
        </p:nvSpPr>
        <p:spPr>
          <a:xfrm>
            <a:off x="201400" y="2347350"/>
            <a:ext cx="4991100" cy="8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2 Phrases that contain all 26 alphabets of the English language </a:t>
            </a:r>
            <a:endParaRPr sz="2200"/>
          </a:p>
          <a:p>
            <a:pPr marL="0" lvl="0" indent="0" algn="l" rtl="0">
              <a:spcBef>
                <a:spcPts val="1600"/>
              </a:spcBef>
              <a:spcAft>
                <a:spcPts val="0"/>
              </a:spcAft>
              <a:buNone/>
            </a:pPr>
            <a:endParaRPr sz="2200"/>
          </a:p>
          <a:p>
            <a:pPr marL="0" lvl="0" indent="0" algn="l" rtl="0">
              <a:spcBef>
                <a:spcPts val="1600"/>
              </a:spcBef>
              <a:spcAft>
                <a:spcPts val="0"/>
              </a:spcAft>
              <a:buNone/>
            </a:pPr>
            <a:endParaRPr sz="2200"/>
          </a:p>
          <a:p>
            <a:pPr marL="0" lvl="0" indent="0" algn="l" rtl="0">
              <a:spcBef>
                <a:spcPts val="1600"/>
              </a:spcBef>
              <a:spcAft>
                <a:spcPts val="1600"/>
              </a:spcAft>
              <a:buNone/>
            </a:pPr>
            <a:endParaRPr sz="2200"/>
          </a:p>
        </p:txBody>
      </p:sp>
      <p:pic>
        <p:nvPicPr>
          <p:cNvPr id="145" name="Google Shape;145;p19"/>
          <p:cNvPicPr preferRelativeResize="0"/>
          <p:nvPr/>
        </p:nvPicPr>
        <p:blipFill>
          <a:blip r:embed="rId3">
            <a:alphaModFix/>
          </a:blip>
          <a:stretch>
            <a:fillRect/>
          </a:stretch>
        </p:blipFill>
        <p:spPr>
          <a:xfrm>
            <a:off x="5122886" y="696450"/>
            <a:ext cx="3797438" cy="4351236"/>
          </a:xfrm>
          <a:prstGeom prst="rect">
            <a:avLst/>
          </a:prstGeom>
          <a:noFill/>
          <a:ln>
            <a:noFill/>
          </a:ln>
        </p:spPr>
      </p:pic>
      <p:pic>
        <p:nvPicPr>
          <p:cNvPr id="146" name="Google Shape;146;p19"/>
          <p:cNvPicPr preferRelativeResize="0"/>
          <p:nvPr/>
        </p:nvPicPr>
        <p:blipFill>
          <a:blip r:embed="rId4">
            <a:alphaModFix/>
          </a:blip>
          <a:stretch>
            <a:fillRect/>
          </a:stretch>
        </p:blipFill>
        <p:spPr>
          <a:xfrm>
            <a:off x="201400" y="699826"/>
            <a:ext cx="4571999" cy="1647525"/>
          </a:xfrm>
          <a:prstGeom prst="rect">
            <a:avLst/>
          </a:prstGeom>
          <a:noFill/>
          <a:ln>
            <a:noFill/>
          </a:ln>
        </p:spPr>
      </p:pic>
      <p:pic>
        <p:nvPicPr>
          <p:cNvPr id="147" name="Google Shape;147;p19"/>
          <p:cNvPicPr preferRelativeResize="0"/>
          <p:nvPr/>
        </p:nvPicPr>
        <p:blipFill>
          <a:blip r:embed="rId5">
            <a:alphaModFix/>
          </a:blip>
          <a:stretch>
            <a:fillRect/>
          </a:stretch>
        </p:blipFill>
        <p:spPr>
          <a:xfrm>
            <a:off x="0" y="3297413"/>
            <a:ext cx="2297424" cy="1624949"/>
          </a:xfrm>
          <a:prstGeom prst="rect">
            <a:avLst/>
          </a:prstGeom>
          <a:noFill/>
          <a:ln>
            <a:noFill/>
          </a:ln>
        </p:spPr>
      </p:pic>
      <p:pic>
        <p:nvPicPr>
          <p:cNvPr id="148" name="Google Shape;148;p19"/>
          <p:cNvPicPr preferRelativeResize="0"/>
          <p:nvPr/>
        </p:nvPicPr>
        <p:blipFill>
          <a:blip r:embed="rId6">
            <a:alphaModFix/>
          </a:blip>
          <a:stretch>
            <a:fillRect/>
          </a:stretch>
        </p:blipFill>
        <p:spPr>
          <a:xfrm>
            <a:off x="2367112" y="3347250"/>
            <a:ext cx="2825388" cy="1525275"/>
          </a:xfrm>
          <a:prstGeom prst="rect">
            <a:avLst/>
          </a:prstGeom>
          <a:noFill/>
          <a:ln>
            <a:noFill/>
          </a:ln>
        </p:spPr>
      </p:pic>
      <p:pic>
        <p:nvPicPr>
          <p:cNvPr id="8" name="Picture 7" descr="D:\Praxis\Ads\Praxis Full Logo - Copy.jpg">
            <a:extLst>
              <a:ext uri="{FF2B5EF4-FFF2-40B4-BE49-F238E27FC236}">
                <a16:creationId xmlns:a16="http://schemas.microsoft.com/office/drawing/2014/main" id="{767D6A7C-3CD4-431B-8A4A-944DE89E40C0}"/>
              </a:ext>
            </a:extLst>
          </p:cNvPr>
          <p:cNvPicPr>
            <a:picLocks noChangeAspect="1" noChangeArrowheads="1"/>
          </p:cNvPicPr>
          <p:nvPr/>
        </p:nvPicPr>
        <p:blipFill>
          <a:blip r:embed="rId7" cstate="print"/>
          <a:srcRect/>
          <a:stretch>
            <a:fillRect/>
          </a:stretch>
        </p:blipFill>
        <p:spPr bwMode="auto">
          <a:xfrm>
            <a:off x="7974810" y="10949"/>
            <a:ext cx="1114434" cy="685501"/>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68C035C4-6652-4D8F-9EFC-4B523553A183}"/>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EBCD299-3CEC-481C-B5C0-D974DD122850}"/>
              </a:ext>
            </a:extLst>
          </p:cNvPr>
          <p:cNvCxnSpPr>
            <a:cxnSpLocks/>
          </p:cNvCxnSpPr>
          <p:nvPr/>
        </p:nvCxnSpPr>
        <p:spPr>
          <a:xfrm flipH="1" flipV="1">
            <a:off x="22239" y="597922"/>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863150" y="-785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MODELLING</a:t>
            </a:r>
            <a:endParaRPr/>
          </a:p>
        </p:txBody>
      </p:sp>
      <p:sp>
        <p:nvSpPr>
          <p:cNvPr id="154" name="Google Shape;154;p20"/>
          <p:cNvSpPr txBox="1">
            <a:spLocks noGrp="1"/>
          </p:cNvSpPr>
          <p:nvPr>
            <p:ph type="body" idx="1"/>
          </p:nvPr>
        </p:nvSpPr>
        <p:spPr>
          <a:xfrm>
            <a:off x="281624" y="523548"/>
            <a:ext cx="3794248" cy="15210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47 Total Classes</a:t>
            </a:r>
            <a:endParaRPr dirty="0"/>
          </a:p>
          <a:p>
            <a:pPr marL="0" lvl="0" indent="0" algn="l" rtl="0">
              <a:spcBef>
                <a:spcPts val="1600"/>
              </a:spcBef>
              <a:spcAft>
                <a:spcPts val="0"/>
              </a:spcAft>
              <a:buNone/>
            </a:pPr>
            <a:r>
              <a:rPr lang="en" dirty="0"/>
              <a:t>•	Train[Batch’ 20 + NIST]- 21,540  + 98,000 = 1,19,540</a:t>
            </a:r>
            <a:endParaRPr dirty="0"/>
          </a:p>
          <a:p>
            <a:pPr marL="0" lvl="0" indent="0" algn="l" rtl="0">
              <a:spcBef>
                <a:spcPts val="1600"/>
              </a:spcBef>
              <a:spcAft>
                <a:spcPts val="0"/>
              </a:spcAft>
              <a:buNone/>
            </a:pPr>
            <a:r>
              <a:rPr lang="en" dirty="0"/>
              <a:t>•	Valid [Batch’19 – 13,047]</a:t>
            </a:r>
            <a:endParaRPr dirty="0"/>
          </a:p>
          <a:p>
            <a:pPr marL="0" lvl="0" indent="0" algn="l" rtl="0">
              <a:spcBef>
                <a:spcPts val="1600"/>
              </a:spcBef>
              <a:spcAft>
                <a:spcPts val="0"/>
              </a:spcAft>
              <a:buNone/>
            </a:pPr>
            <a:r>
              <a:rPr lang="en" dirty="0"/>
              <a:t>Started out with creating our own convolutional neural network.</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155" name="Google Shape;155;p20"/>
          <p:cNvPicPr preferRelativeResize="0"/>
          <p:nvPr/>
        </p:nvPicPr>
        <p:blipFill rotWithShape="1">
          <a:blip r:embed="rId3">
            <a:alphaModFix/>
          </a:blip>
          <a:srcRect t="21697" r="13247"/>
          <a:stretch/>
        </p:blipFill>
        <p:spPr>
          <a:xfrm>
            <a:off x="333300" y="3273237"/>
            <a:ext cx="2597124" cy="1758163"/>
          </a:xfrm>
          <a:prstGeom prst="rect">
            <a:avLst/>
          </a:prstGeom>
          <a:noFill/>
          <a:ln>
            <a:noFill/>
          </a:ln>
        </p:spPr>
      </p:pic>
      <p:sp>
        <p:nvSpPr>
          <p:cNvPr id="156" name="Google Shape;156;p20"/>
          <p:cNvSpPr txBox="1"/>
          <p:nvPr/>
        </p:nvSpPr>
        <p:spPr>
          <a:xfrm>
            <a:off x="4232350" y="2796300"/>
            <a:ext cx="52671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latin typeface="Open Sans"/>
                <a:ea typeface="Open Sans"/>
                <a:cs typeface="Open Sans"/>
                <a:sym typeface="Open Sans"/>
              </a:rPr>
              <a:t>Chose ResNet through Experimentation</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1600"/>
              </a:spcAft>
              <a:buNone/>
            </a:pPr>
            <a:endParaRPr>
              <a:latin typeface="Open Sans"/>
              <a:ea typeface="Open Sans"/>
              <a:cs typeface="Open Sans"/>
              <a:sym typeface="Open Sans"/>
            </a:endParaRPr>
          </a:p>
        </p:txBody>
      </p:sp>
      <p:sp>
        <p:nvSpPr>
          <p:cNvPr id="157" name="Google Shape;157;p20"/>
          <p:cNvSpPr txBox="1"/>
          <p:nvPr/>
        </p:nvSpPr>
        <p:spPr>
          <a:xfrm>
            <a:off x="4075872" y="535123"/>
            <a:ext cx="1832240" cy="9599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dk2"/>
                </a:solidFill>
                <a:latin typeface="Open Sans"/>
                <a:ea typeface="Open Sans"/>
                <a:cs typeface="Open Sans"/>
                <a:sym typeface="Open Sans"/>
              </a:rPr>
              <a:t>Due to low accuracy, we turned to prebuilt architectures like Inception and LeNet.</a:t>
            </a:r>
            <a:endParaRPr dirty="0">
              <a:latin typeface="Open Sans"/>
              <a:ea typeface="Open Sans"/>
              <a:cs typeface="Open Sans"/>
              <a:sym typeface="Open Sans"/>
            </a:endParaRPr>
          </a:p>
        </p:txBody>
      </p:sp>
      <p:pic>
        <p:nvPicPr>
          <p:cNvPr id="158" name="Google Shape;158;p20"/>
          <p:cNvPicPr preferRelativeResize="0"/>
          <p:nvPr/>
        </p:nvPicPr>
        <p:blipFill>
          <a:blip r:embed="rId4">
            <a:alphaModFix/>
          </a:blip>
          <a:stretch>
            <a:fillRect/>
          </a:stretch>
        </p:blipFill>
        <p:spPr>
          <a:xfrm>
            <a:off x="5686338" y="785556"/>
            <a:ext cx="3457662" cy="2023100"/>
          </a:xfrm>
          <a:prstGeom prst="rect">
            <a:avLst/>
          </a:prstGeom>
          <a:noFill/>
          <a:ln>
            <a:noFill/>
          </a:ln>
        </p:spPr>
      </p:pic>
      <p:pic>
        <p:nvPicPr>
          <p:cNvPr id="159" name="Google Shape;159;p20"/>
          <p:cNvPicPr preferRelativeResize="0"/>
          <p:nvPr/>
        </p:nvPicPr>
        <p:blipFill>
          <a:blip r:embed="rId5">
            <a:alphaModFix/>
          </a:blip>
          <a:stretch>
            <a:fillRect/>
          </a:stretch>
        </p:blipFill>
        <p:spPr>
          <a:xfrm>
            <a:off x="4737138" y="3742500"/>
            <a:ext cx="628650" cy="628650"/>
          </a:xfrm>
          <a:prstGeom prst="rect">
            <a:avLst/>
          </a:prstGeom>
          <a:noFill/>
          <a:ln>
            <a:noFill/>
          </a:ln>
        </p:spPr>
      </p:pic>
      <p:pic>
        <p:nvPicPr>
          <p:cNvPr id="160" name="Google Shape;160;p20"/>
          <p:cNvPicPr preferRelativeResize="0"/>
          <p:nvPr/>
        </p:nvPicPr>
        <p:blipFill>
          <a:blip r:embed="rId6">
            <a:alphaModFix/>
          </a:blip>
          <a:stretch>
            <a:fillRect/>
          </a:stretch>
        </p:blipFill>
        <p:spPr>
          <a:xfrm>
            <a:off x="3329400" y="3626475"/>
            <a:ext cx="860700" cy="860700"/>
          </a:xfrm>
          <a:prstGeom prst="rect">
            <a:avLst/>
          </a:prstGeom>
          <a:noFill/>
          <a:ln>
            <a:noFill/>
          </a:ln>
        </p:spPr>
      </p:pic>
      <p:sp>
        <p:nvSpPr>
          <p:cNvPr id="161" name="Google Shape;161;p20"/>
          <p:cNvSpPr txBox="1"/>
          <p:nvPr/>
        </p:nvSpPr>
        <p:spPr>
          <a:xfrm>
            <a:off x="5421775" y="3230275"/>
            <a:ext cx="3600900" cy="175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latin typeface="Open Sans"/>
                <a:ea typeface="Open Sans"/>
                <a:cs typeface="Open Sans"/>
                <a:sym typeface="Open Sans"/>
              </a:rPr>
              <a:t>Original Class set – 65*65   [Resized]</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0"/>
              </a:spcAft>
              <a:buNone/>
            </a:pPr>
            <a:r>
              <a:rPr lang="en" sz="1800">
                <a:solidFill>
                  <a:schemeClr val="dk2"/>
                </a:solidFill>
                <a:latin typeface="Open Sans"/>
                <a:ea typeface="Open Sans"/>
                <a:cs typeface="Open Sans"/>
                <a:sym typeface="Open Sans"/>
              </a:rPr>
              <a:t>NIST – 128*128 [Cropped]   </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1600"/>
              </a:spcAft>
              <a:buNone/>
            </a:pPr>
            <a:r>
              <a:rPr lang="en" sz="1800">
                <a:solidFill>
                  <a:schemeClr val="dk2"/>
                </a:solidFill>
                <a:latin typeface="Open Sans"/>
                <a:ea typeface="Open Sans"/>
                <a:cs typeface="Open Sans"/>
                <a:sym typeface="Open Sans"/>
              </a:rPr>
              <a:t>Reshaped to 78*78</a:t>
            </a:r>
            <a:endParaRPr sz="1800">
              <a:solidFill>
                <a:schemeClr val="dk2"/>
              </a:solidFill>
              <a:latin typeface="Open Sans"/>
              <a:ea typeface="Open Sans"/>
              <a:cs typeface="Open Sans"/>
              <a:sym typeface="Open Sans"/>
            </a:endParaRPr>
          </a:p>
        </p:txBody>
      </p:sp>
      <p:pic>
        <p:nvPicPr>
          <p:cNvPr id="162" name="Google Shape;162;p20"/>
          <p:cNvPicPr preferRelativeResize="0"/>
          <p:nvPr/>
        </p:nvPicPr>
        <p:blipFill>
          <a:blip r:embed="rId7">
            <a:alphaModFix/>
          </a:blip>
          <a:stretch>
            <a:fillRect/>
          </a:stretch>
        </p:blipFill>
        <p:spPr>
          <a:xfrm rot="5400000">
            <a:off x="4220762" y="3832413"/>
            <a:ext cx="472001" cy="448825"/>
          </a:xfrm>
          <a:prstGeom prst="rect">
            <a:avLst/>
          </a:prstGeom>
          <a:noFill/>
          <a:ln>
            <a:noFill/>
          </a:ln>
        </p:spPr>
      </p:pic>
      <p:pic>
        <p:nvPicPr>
          <p:cNvPr id="12" name="Picture 11" descr="D:\Praxis\Ads\Praxis Full Logo - Copy.jpg">
            <a:extLst>
              <a:ext uri="{FF2B5EF4-FFF2-40B4-BE49-F238E27FC236}">
                <a16:creationId xmlns:a16="http://schemas.microsoft.com/office/drawing/2014/main" id="{2A981399-A7C5-4C12-B161-0E5A9DDF540A}"/>
              </a:ext>
            </a:extLst>
          </p:cNvPr>
          <p:cNvPicPr>
            <a:picLocks noChangeAspect="1" noChangeArrowheads="1"/>
          </p:cNvPicPr>
          <p:nvPr/>
        </p:nvPicPr>
        <p:blipFill>
          <a:blip r:embed="rId8" cstate="print"/>
          <a:srcRect/>
          <a:stretch>
            <a:fillRect/>
          </a:stretch>
        </p:blipFill>
        <p:spPr bwMode="auto">
          <a:xfrm>
            <a:off x="7870120" y="77617"/>
            <a:ext cx="1114434" cy="685501"/>
          </a:xfrm>
          <a:prstGeom prst="rect">
            <a:avLst/>
          </a:prstGeom>
          <a:noFill/>
          <a:ln w="9525">
            <a:noFill/>
            <a:miter lim="800000"/>
            <a:headEnd/>
            <a:tailEnd/>
          </a:ln>
        </p:spPr>
      </p:pic>
      <p:cxnSp>
        <p:nvCxnSpPr>
          <p:cNvPr id="13" name="Straight Connector 12">
            <a:extLst>
              <a:ext uri="{FF2B5EF4-FFF2-40B4-BE49-F238E27FC236}">
                <a16:creationId xmlns:a16="http://schemas.microsoft.com/office/drawing/2014/main" id="{B1DDC735-9C54-4D91-B36B-0CD500AFB6BC}"/>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93E1A63-B1C6-479E-B6E0-676760593D17}"/>
              </a:ext>
            </a:extLst>
          </p:cNvPr>
          <p:cNvCxnSpPr>
            <a:cxnSpLocks/>
          </p:cNvCxnSpPr>
          <p:nvPr/>
        </p:nvCxnSpPr>
        <p:spPr>
          <a:xfrm flipH="1" flipV="1">
            <a:off x="66925" y="53512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CONVERSION</a:t>
            </a:r>
            <a:endParaRPr/>
          </a:p>
        </p:txBody>
      </p:sp>
      <p:sp>
        <p:nvSpPr>
          <p:cNvPr id="168" name="Google Shape;168;p21"/>
          <p:cNvSpPr txBox="1">
            <a:spLocks noGrp="1"/>
          </p:cNvSpPr>
          <p:nvPr>
            <p:ph type="body" idx="1"/>
          </p:nvPr>
        </p:nvSpPr>
        <p:spPr>
          <a:xfrm>
            <a:off x="3739925" y="402525"/>
            <a:ext cx="51711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r>
              <a:rPr lang="en"/>
              <a:t>Each student registration form gets converted into a row of the Excel sheet.</a:t>
            </a:r>
            <a:endParaRPr/>
          </a:p>
        </p:txBody>
      </p:sp>
      <p:pic>
        <p:nvPicPr>
          <p:cNvPr id="169" name="Google Shape;169;p21"/>
          <p:cNvPicPr preferRelativeResize="0"/>
          <p:nvPr/>
        </p:nvPicPr>
        <p:blipFill>
          <a:blip r:embed="rId3">
            <a:alphaModFix/>
          </a:blip>
          <a:stretch>
            <a:fillRect/>
          </a:stretch>
        </p:blipFill>
        <p:spPr>
          <a:xfrm>
            <a:off x="3739926" y="1771675"/>
            <a:ext cx="5404077" cy="1290800"/>
          </a:xfrm>
          <a:prstGeom prst="rect">
            <a:avLst/>
          </a:prstGeom>
          <a:noFill/>
          <a:ln>
            <a:noFill/>
          </a:ln>
        </p:spPr>
      </p:pic>
      <p:pic>
        <p:nvPicPr>
          <p:cNvPr id="170" name="Google Shape;170;p21"/>
          <p:cNvPicPr preferRelativeResize="0"/>
          <p:nvPr/>
        </p:nvPicPr>
        <p:blipFill>
          <a:blip r:embed="rId4">
            <a:alphaModFix/>
          </a:blip>
          <a:stretch>
            <a:fillRect/>
          </a:stretch>
        </p:blipFill>
        <p:spPr>
          <a:xfrm>
            <a:off x="3739926" y="3331425"/>
            <a:ext cx="5404076" cy="1013100"/>
          </a:xfrm>
          <a:prstGeom prst="rect">
            <a:avLst/>
          </a:prstGeom>
          <a:noFill/>
          <a:ln>
            <a:noFill/>
          </a:ln>
        </p:spPr>
      </p:pic>
      <p:pic>
        <p:nvPicPr>
          <p:cNvPr id="171" name="Google Shape;171;p21"/>
          <p:cNvPicPr preferRelativeResize="0"/>
          <p:nvPr/>
        </p:nvPicPr>
        <p:blipFill>
          <a:blip r:embed="rId5">
            <a:alphaModFix/>
          </a:blip>
          <a:stretch>
            <a:fillRect/>
          </a:stretch>
        </p:blipFill>
        <p:spPr>
          <a:xfrm>
            <a:off x="11" y="579125"/>
            <a:ext cx="3739926" cy="5143498"/>
          </a:xfrm>
          <a:prstGeom prst="rect">
            <a:avLst/>
          </a:prstGeom>
          <a:noFill/>
          <a:ln>
            <a:noFill/>
          </a:ln>
        </p:spPr>
      </p:pic>
      <p:pic>
        <p:nvPicPr>
          <p:cNvPr id="7" name="Picture 6" descr="D:\Praxis\Ads\Praxis Full Logo - Copy.jpg">
            <a:extLst>
              <a:ext uri="{FF2B5EF4-FFF2-40B4-BE49-F238E27FC236}">
                <a16:creationId xmlns:a16="http://schemas.microsoft.com/office/drawing/2014/main" id="{5540BF5F-F38E-41DC-9EBA-A4960B56FF90}"/>
              </a:ext>
            </a:extLst>
          </p:cNvPr>
          <p:cNvPicPr>
            <a:picLocks noChangeAspect="1" noChangeArrowheads="1"/>
          </p:cNvPicPr>
          <p:nvPr/>
        </p:nvPicPr>
        <p:blipFill>
          <a:blip r:embed="rId6" cstate="print"/>
          <a:srcRect/>
          <a:stretch>
            <a:fillRect/>
          </a:stretch>
        </p:blipFill>
        <p:spPr bwMode="auto">
          <a:xfrm>
            <a:off x="7839661" y="88789"/>
            <a:ext cx="1114434" cy="685501"/>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9089F618-F93F-4E66-8955-5241BDEC9083}"/>
              </a:ext>
            </a:extLst>
          </p:cNvPr>
          <p:cNvCxnSpPr>
            <a:cxnSpLocks/>
          </p:cNvCxnSpPr>
          <p:nvPr/>
        </p:nvCxnSpPr>
        <p:spPr>
          <a:xfrm flipH="1">
            <a:off x="54756" y="0"/>
            <a:ext cx="12169" cy="51435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36EDD62-3FD0-4E5B-A652-916479FD6D93}"/>
              </a:ext>
            </a:extLst>
          </p:cNvPr>
          <p:cNvCxnSpPr>
            <a:cxnSpLocks/>
          </p:cNvCxnSpPr>
          <p:nvPr/>
        </p:nvCxnSpPr>
        <p:spPr>
          <a:xfrm flipH="1" flipV="1">
            <a:off x="55309" y="542003"/>
            <a:ext cx="7919882" cy="110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1771</Words>
  <Application>Microsoft Office PowerPoint</Application>
  <PresentationFormat>On-screen Show (16:9)</PresentationFormat>
  <Paragraphs>194</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PT Sans Narrow</vt:lpstr>
      <vt:lpstr>Open Sans</vt:lpstr>
      <vt:lpstr>Arial</vt:lpstr>
      <vt:lpstr>Tropic</vt:lpstr>
      <vt:lpstr>ONE TAP UPDATER</vt:lpstr>
      <vt:lpstr>PROBLEM</vt:lpstr>
      <vt:lpstr>OBJECTIVE</vt:lpstr>
      <vt:lpstr>SKETCH OF THE PROJECT</vt:lpstr>
      <vt:lpstr>PowerPoint Presentation</vt:lpstr>
      <vt:lpstr>  PROCESS FLOW</vt:lpstr>
      <vt:lpstr>DATA</vt:lpstr>
      <vt:lpstr>MODELLING</vt:lpstr>
      <vt:lpstr>CONVERSION</vt:lpstr>
      <vt:lpstr>STAGES OF THE PROJECT</vt:lpstr>
      <vt:lpstr>PowerPoint Presentation</vt:lpstr>
      <vt:lpstr>Collecting Data</vt:lpstr>
      <vt:lpstr>PowerPoint Presentation</vt:lpstr>
      <vt:lpstr>PREPROCESSING</vt:lpstr>
      <vt:lpstr>PowerPoint Presentation</vt:lpstr>
      <vt:lpstr>CHARACTER EXTRACTION</vt:lpstr>
      <vt:lpstr>PowerPoint Presentation</vt:lpstr>
      <vt:lpstr>Training</vt:lpstr>
      <vt:lpstr>PowerPoint Presentation</vt:lpstr>
      <vt:lpstr>Deploying Prototype</vt:lpstr>
      <vt:lpstr>Deployment Process</vt:lpstr>
      <vt:lpstr>PowerPoint Presentation</vt:lpstr>
      <vt:lpstr>FUTURE DEPLOYMENT</vt:lpstr>
      <vt:lpstr>CLOUD DEPLOYMENT</vt:lpstr>
      <vt:lpstr>JOURNEY AND EXPERIMENTATION</vt:lpstr>
      <vt:lpstr>PowerPoint Presentation</vt:lpstr>
      <vt:lpstr>Experiments: </vt:lpstr>
      <vt:lpstr>PowerPoint Presentation</vt:lpstr>
      <vt:lpstr>SCOPE</vt:lpstr>
      <vt:lpstr>ACKNOWLEDGEMENTS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 -Pawk</cp:lastModifiedBy>
  <cp:revision>3</cp:revision>
  <dcterms:modified xsi:type="dcterms:W3CDTF">2020-05-24T16:48:26Z</dcterms:modified>
</cp:coreProperties>
</file>